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324" r:id="rId2"/>
    <p:sldId id="258" r:id="rId3"/>
    <p:sldId id="289" r:id="rId4"/>
    <p:sldId id="261" r:id="rId5"/>
    <p:sldId id="290" r:id="rId6"/>
    <p:sldId id="297" r:id="rId7"/>
    <p:sldId id="265" r:id="rId8"/>
    <p:sldId id="295" r:id="rId9"/>
    <p:sldId id="298" r:id="rId10"/>
    <p:sldId id="299" r:id="rId11"/>
    <p:sldId id="296" r:id="rId12"/>
    <p:sldId id="330" r:id="rId13"/>
    <p:sldId id="266" r:id="rId14"/>
    <p:sldId id="333" r:id="rId15"/>
    <p:sldId id="349" r:id="rId16"/>
    <p:sldId id="350" r:id="rId17"/>
    <p:sldId id="348" r:id="rId18"/>
    <p:sldId id="332" r:id="rId19"/>
    <p:sldId id="334" r:id="rId20"/>
    <p:sldId id="269" r:id="rId21"/>
    <p:sldId id="267" r:id="rId22"/>
    <p:sldId id="270" r:id="rId23"/>
    <p:sldId id="271" r:id="rId24"/>
    <p:sldId id="351" r:id="rId25"/>
    <p:sldId id="275" r:id="rId26"/>
    <p:sldId id="277" r:id="rId27"/>
    <p:sldId id="352" r:id="rId28"/>
    <p:sldId id="280" r:id="rId29"/>
    <p:sldId id="302" r:id="rId30"/>
    <p:sldId id="281" r:id="rId31"/>
    <p:sldId id="305" r:id="rId32"/>
    <p:sldId id="306" r:id="rId33"/>
    <p:sldId id="303" r:id="rId34"/>
    <p:sldId id="307" r:id="rId35"/>
    <p:sldId id="304" r:id="rId36"/>
    <p:sldId id="282" r:id="rId37"/>
    <p:sldId id="308" r:id="rId38"/>
    <p:sldId id="354" r:id="rId39"/>
    <p:sldId id="283" r:id="rId40"/>
    <p:sldId id="338" r:id="rId41"/>
    <p:sldId id="284" r:id="rId42"/>
    <p:sldId id="325" r:id="rId43"/>
    <p:sldId id="319" r:id="rId44"/>
    <p:sldId id="320" r:id="rId45"/>
    <p:sldId id="321" r:id="rId46"/>
    <p:sldId id="285" r:id="rId47"/>
    <p:sldId id="326" r:id="rId48"/>
    <p:sldId id="337" r:id="rId49"/>
    <p:sldId id="345" r:id="rId50"/>
    <p:sldId id="347" r:id="rId51"/>
    <p:sldId id="346" r:id="rId52"/>
    <p:sldId id="327" r:id="rId5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7" d="100"/>
          <a:sy n="67" d="100"/>
        </p:scale>
        <p:origin x="90" y="156"/>
      </p:cViewPr>
      <p:guideLst>
        <p:guide orient="horz" pos="2115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862"/>
    </p:cViewPr>
  </p:sorterViewPr>
  <p:notesViewPr>
    <p:cSldViewPr snapToGrid="0" showGuides="1">
      <p:cViewPr varScale="1">
        <p:scale>
          <a:sx n="76" d="100"/>
          <a:sy n="76" d="100"/>
        </p:scale>
        <p:origin x="-3582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213D4-477A-45F9-B558-23326B8122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2937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E5FB0-E835-4B8C-ADE6-2D10B1D7D907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2AD90-47FF-4336-B5E0-BDC5F098C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426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467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109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668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181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002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960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9511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2365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0769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5129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010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544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6356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3887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3887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4066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4532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4532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2590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0760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1672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946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396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1700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3063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3844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3400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4779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081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081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9716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9752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073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5125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9218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9200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1364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5338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0495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4075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410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1004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9709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480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3102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74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044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689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464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A333C-D841-4A70-92E3-6F5C1FE77ED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684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623A-AE47-4B94-A442-BFE71073F1BB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57C5-B01D-49A4-B6F6-92682CDFF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087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623A-AE47-4B94-A442-BFE71073F1BB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57C5-B01D-49A4-B6F6-92682CDFF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658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623A-AE47-4B94-A442-BFE71073F1BB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57C5-B01D-49A4-B6F6-92682CDFF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604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623A-AE47-4B94-A442-BFE71073F1BB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57C5-B01D-49A4-B6F6-92682CDFF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675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623A-AE47-4B94-A442-BFE71073F1BB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57C5-B01D-49A4-B6F6-92682CDFF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748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623A-AE47-4B94-A442-BFE71073F1BB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57C5-B01D-49A4-B6F6-92682CDFF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896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623A-AE47-4B94-A442-BFE71073F1BB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57C5-B01D-49A4-B6F6-92682CDFF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453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623A-AE47-4B94-A442-BFE71073F1BB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57C5-B01D-49A4-B6F6-92682CDFF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992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623A-AE47-4B94-A442-BFE71073F1BB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57C5-B01D-49A4-B6F6-92682CDFF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383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623A-AE47-4B94-A442-BFE71073F1BB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57C5-B01D-49A4-B6F6-92682CDFF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393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623A-AE47-4B94-A442-BFE71073F1BB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57C5-B01D-49A4-B6F6-92682CDFF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449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9623A-AE47-4B94-A442-BFE71073F1BB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857C5-B01D-49A4-B6F6-92682CDFF1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188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mpcenter.ru/" TargetMode="External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hyperlink" Target="https://edu.gov.ru/" TargetMode="External"/><Relationship Id="rId5" Type="http://schemas.openxmlformats.org/officeDocument/2006/relationships/image" Target="../media/image1.emf"/><Relationship Id="rId10" Type="http://schemas.openxmlformats.org/officeDocument/2006/relationships/hyperlink" Target="https://&#1086;&#1073;&#1088;&#1072;&#1079;&#1086;&#1074;&#1072;&#1085;&#1080;&#1077;42.&#1088;&#1092;/projects" TargetMode="External"/><Relationship Id="rId4" Type="http://schemas.openxmlformats.org/officeDocument/2006/relationships/oleObject" Target="../embeddings/oleObject17.bin"/><Relationship Id="rId9" Type="http://schemas.openxmlformats.org/officeDocument/2006/relationships/hyperlink" Target="https://edu.gov.ru/national-projec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Relationship Id="rId9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2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2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2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&#1088;&#1072;&#1089;&#1089;&#1074;&#1077;&#1090;&#1089;&#1082;&#1072;&#1103;-&#1096;&#1082;&#1086;&#1083;&#1072;.&#1090;&#1086;&#1087;&#1082;&#1080;-&#1086;&#1073;&#1088;.&#1088;&#1092;/wp-content/uploads/2022/09/pasportbiologiya-1.pdf" TargetMode="External"/><Relationship Id="rId3" Type="http://schemas.openxmlformats.org/officeDocument/2006/relationships/notesSlide" Target="../notesSlides/notesSlide31.xml"/><Relationship Id="rId7" Type="http://schemas.openxmlformats.org/officeDocument/2006/relationships/hyperlink" Target="http://&#1088;&#1072;&#1089;&#1089;&#1074;&#1077;&#1090;&#1089;&#1082;&#1072;&#1103;-&#1096;&#1082;&#1086;&#1083;&#1072;.&#1090;&#1086;&#1087;&#1082;&#1080;-&#1086;&#1073;&#1088;.&#1088;&#1092;/wp-content/uploads/2022/12/mebel-tochka-rosta.docx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24.png"/><Relationship Id="rId5" Type="http://schemas.openxmlformats.org/officeDocument/2006/relationships/image" Target="../media/image1.emf"/><Relationship Id="rId10" Type="http://schemas.openxmlformats.org/officeDocument/2006/relationships/hyperlink" Target="http://&#1088;&#1072;&#1089;&#1089;&#1074;&#1077;&#1090;&#1089;&#1082;&#1072;&#1103;-&#1096;&#1082;&#1086;&#1083;&#1072;.&#1090;&#1086;&#1087;&#1082;&#1080;-&#1086;&#1073;&#1088;.&#1088;&#1092;/wp-content/uploads/2022/09/pasportfizika1.pdf" TargetMode="External"/><Relationship Id="rId4" Type="http://schemas.openxmlformats.org/officeDocument/2006/relationships/oleObject" Target="../embeddings/oleObject31.bin"/><Relationship Id="rId9" Type="http://schemas.openxmlformats.org/officeDocument/2006/relationships/hyperlink" Target="http://&#1088;&#1072;&#1089;&#1089;&#1074;&#1077;&#1090;&#1089;&#1082;&#1072;&#1103;-&#1096;&#1082;&#1086;&#1083;&#1072;.&#1090;&#1086;&#1087;&#1082;&#1080;-&#1086;&#1073;&#1088;.&#1088;&#1092;/wp-content/uploads/2022/09/pasportximiya-1.pdf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2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2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26.png"/><Relationship Id="rId5" Type="http://schemas.openxmlformats.org/officeDocument/2006/relationships/image" Target="../media/image1.emf"/><Relationship Id="rId10" Type="http://schemas.openxmlformats.org/officeDocument/2006/relationships/image" Target="../media/image30.png"/><Relationship Id="rId4" Type="http://schemas.openxmlformats.org/officeDocument/2006/relationships/oleObject" Target="../embeddings/oleObject33.bin"/><Relationship Id="rId9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4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3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5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6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7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34.png"/><Relationship Id="rId5" Type="http://schemas.openxmlformats.org/officeDocument/2006/relationships/image" Target="../media/image1.emf"/><Relationship Id="rId10" Type="http://schemas.openxmlformats.org/officeDocument/2006/relationships/image" Target="../media/image38.png"/><Relationship Id="rId4" Type="http://schemas.openxmlformats.org/officeDocument/2006/relationships/oleObject" Target="../embeddings/oleObject38.bin"/><Relationship Id="rId9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3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9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4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0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4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1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4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2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4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3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4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4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5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6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7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8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9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4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0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136074" y="233876"/>
            <a:ext cx="10945090" cy="75247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dirty="0">
                <a:latin typeface="Bookman Old Style" panose="02050604050505020204" pitchFamily="18" charset="0"/>
                <a:ea typeface="+mn-ea"/>
                <a:cs typeface="+mn-cs"/>
              </a:rPr>
              <a:t>Кузбасский региональный институт повышения квалификации </a:t>
            </a:r>
            <a:r>
              <a:rPr lang="ru-RU" sz="1600" dirty="0" smtClean="0">
                <a:latin typeface="Bookman Old Style" panose="02050604050505020204" pitchFamily="18" charset="0"/>
                <a:ea typeface="+mn-ea"/>
                <a:cs typeface="+mn-cs"/>
              </a:rPr>
              <a:t/>
            </a:r>
            <a:br>
              <a:rPr lang="ru-RU" sz="1600" dirty="0" smtClean="0">
                <a:latin typeface="Bookman Old Style" panose="02050604050505020204" pitchFamily="18" charset="0"/>
                <a:ea typeface="+mn-ea"/>
                <a:cs typeface="+mn-cs"/>
              </a:rPr>
            </a:br>
            <a:r>
              <a:rPr lang="ru-RU" sz="1600" dirty="0" smtClean="0">
                <a:latin typeface="Bookman Old Style" panose="02050604050505020204" pitchFamily="18" charset="0"/>
                <a:ea typeface="+mn-ea"/>
                <a:cs typeface="+mn-cs"/>
              </a:rPr>
              <a:t>и </a:t>
            </a:r>
            <a:r>
              <a:rPr lang="ru-RU" sz="1600" dirty="0">
                <a:latin typeface="Bookman Old Style" panose="02050604050505020204" pitchFamily="18" charset="0"/>
                <a:ea typeface="+mn-ea"/>
                <a:cs typeface="+mn-cs"/>
              </a:rPr>
              <a:t>переподготовки работников </a:t>
            </a:r>
            <a:r>
              <a:rPr lang="ru-RU" sz="1600" dirty="0" smtClean="0">
                <a:latin typeface="Bookman Old Style" panose="02050604050505020204" pitchFamily="18" charset="0"/>
                <a:ea typeface="+mn-ea"/>
                <a:cs typeface="+mn-cs"/>
              </a:rPr>
              <a:t>образования</a:t>
            </a:r>
            <a:endParaRPr lang="ru-RU" sz="1600" dirty="0"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8064" y="1524429"/>
            <a:ext cx="115644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Единые требования к ведению сайтов образовательных организаций, на базе которых будут созданы и функционировать центры образования «Точка роста»</a:t>
            </a:r>
            <a:endParaRPr lang="ru-RU" sz="3000" dirty="0">
              <a:solidFill>
                <a:srgbClr val="005DA2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9417" y="3579533"/>
            <a:ext cx="10081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latin typeface="Bookman Old Style" panose="02050604050505020204" pitchFamily="18" charset="0"/>
              </a:rPr>
              <a:t>Интенсив</a:t>
            </a:r>
            <a:r>
              <a:rPr lang="ru-RU" sz="1600" dirty="0" smtClean="0">
                <a:latin typeface="Bookman Old Style" panose="02050604050505020204" pitchFamily="18" charset="0"/>
              </a:rPr>
              <a:t> </a:t>
            </a:r>
            <a:r>
              <a:rPr lang="ru-RU" sz="1600" dirty="0">
                <a:latin typeface="Bookman Old Style" panose="02050604050505020204" pitchFamily="18" charset="0"/>
              </a:rPr>
              <a:t>«Формирование функциональной грамотности школьников с помощью оборудования центров образования «Точка </a:t>
            </a:r>
            <a:r>
              <a:rPr lang="ru-RU" sz="1600" dirty="0" err="1">
                <a:latin typeface="Bookman Old Style" panose="02050604050505020204" pitchFamily="18" charset="0"/>
              </a:rPr>
              <a:t>роста»для</a:t>
            </a:r>
            <a:r>
              <a:rPr lang="ru-RU" sz="1600" dirty="0">
                <a:latin typeface="Bookman Old Style" panose="02050604050505020204" pitchFamily="18" charset="0"/>
              </a:rPr>
              <a:t> муниципальных координаторов, руководителей и </a:t>
            </a:r>
            <a:r>
              <a:rPr lang="ru-RU" sz="1600" dirty="0" smtClean="0">
                <a:latin typeface="Bookman Old Style" panose="02050604050505020204" pitchFamily="18" charset="0"/>
              </a:rPr>
              <a:t>педагогов центров </a:t>
            </a:r>
            <a:r>
              <a:rPr lang="ru-RU" sz="1600" dirty="0">
                <a:latin typeface="Bookman Old Style" panose="02050604050505020204" pitchFamily="18" charset="0"/>
              </a:rPr>
              <a:t>образования </a:t>
            </a:r>
            <a:r>
              <a:rPr lang="ru-RU" sz="1600" dirty="0" smtClean="0">
                <a:latin typeface="Bookman Old Style" panose="02050604050505020204" pitchFamily="18" charset="0"/>
              </a:rPr>
              <a:t>«</a:t>
            </a:r>
            <a:r>
              <a:rPr lang="ru-RU" sz="1600" dirty="0">
                <a:latin typeface="Bookman Old Style" panose="02050604050505020204" pitchFamily="18" charset="0"/>
              </a:rPr>
              <a:t>Точка роста» 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58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Прямая соединительная линия 19"/>
          <p:cNvCxnSpPr/>
          <p:nvPr/>
        </p:nvCxnSpPr>
        <p:spPr>
          <a:xfrm>
            <a:off x="0" y="1239702"/>
            <a:ext cx="5357844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7219950" y="4729667"/>
            <a:ext cx="49496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Bookman Old Style" panose="02050604050505020204" pitchFamily="18" charset="0"/>
              </a:rPr>
              <a:t>Материала подготовила А</a:t>
            </a:r>
            <a:r>
              <a:rPr lang="ru-RU" sz="1600" dirty="0">
                <a:latin typeface="Bookman Old Style" panose="02050604050505020204" pitchFamily="18" charset="0"/>
              </a:rPr>
              <a:t>. В. </a:t>
            </a:r>
            <a:r>
              <a:rPr lang="ru-RU" sz="1600" dirty="0" smtClean="0">
                <a:latin typeface="Bookman Old Style" panose="02050604050505020204" pitchFamily="18" charset="0"/>
              </a:rPr>
              <a:t>Никитина,  методист </a:t>
            </a:r>
            <a:r>
              <a:rPr lang="ru-RU" sz="1600" dirty="0"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latin typeface="Bookman Old Style" panose="02050604050505020204" pitchFamily="18" charset="0"/>
              </a:rPr>
              <a:t>отдела </a:t>
            </a:r>
            <a:r>
              <a:rPr lang="ru-RU" sz="1600" dirty="0">
                <a:latin typeface="Bookman Old Style" panose="02050604050505020204" pitchFamily="18" charset="0"/>
              </a:rPr>
              <a:t>развития инновационной инфраструктуры Национального проекта «</a:t>
            </a:r>
            <a:r>
              <a:rPr lang="ru-RU" sz="1600" dirty="0" smtClean="0">
                <a:latin typeface="Bookman Old Style" panose="02050604050505020204" pitchFamily="18" charset="0"/>
              </a:rPr>
              <a:t>Образование»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3853588" y="1160921"/>
            <a:ext cx="8316000" cy="0"/>
          </a:xfrm>
          <a:prstGeom prst="line">
            <a:avLst/>
          </a:prstGeom>
          <a:ln w="12700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098061" y="6226911"/>
            <a:ext cx="5862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Кемерово 2023</a:t>
            </a:r>
            <a:endParaRPr lang="ru-RU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65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370841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оформления структуры раздела «Центр «Точка роста» на сайте общеобразовательной организации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1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r="-293"/>
          <a:stretch/>
        </p:blipFill>
        <p:spPr>
          <a:xfrm>
            <a:off x="1860451" y="1450267"/>
            <a:ext cx="8414333" cy="5243548"/>
          </a:xfrm>
          <a:prstGeom prst="rect">
            <a:avLst/>
          </a:prstGeom>
        </p:spPr>
      </p:pic>
      <p:pic>
        <p:nvPicPr>
          <p:cNvPr id="11" name="Picture 4" descr="original-file-svg-file-nominally-550-400-pixels-file-siz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821" y="3249524"/>
            <a:ext cx="489610" cy="3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original-file-svg-file-nominally-550-400-pixels-file-siz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524" y="3456656"/>
            <a:ext cx="489610" cy="3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97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370841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оформления структуры раздела «Центр «Точка роста» на сайте общеобразовательной организации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6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t="4824" r="52" b="-778"/>
          <a:stretch/>
        </p:blipFill>
        <p:spPr>
          <a:xfrm>
            <a:off x="1646999" y="1426730"/>
            <a:ext cx="8894724" cy="5337141"/>
          </a:xfrm>
          <a:prstGeom prst="rect">
            <a:avLst/>
          </a:prstGeom>
        </p:spPr>
      </p:pic>
      <p:pic>
        <p:nvPicPr>
          <p:cNvPr id="16" name="Picture 4" descr="original-file-svg-file-nominally-550-400-pixels-file-siz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914" y="3528679"/>
            <a:ext cx="489610" cy="3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73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Подраздел «Общая информация о центре «Точка роста» (Извлечение)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19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09111" y="1423449"/>
            <a:ext cx="11506200" cy="5073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200"/>
              </a:spcAft>
            </a:pPr>
            <a:r>
              <a:rPr lang="ru-RU" sz="2000" dirty="0">
                <a:latin typeface="Bookman Old Style" panose="02050604050505020204" pitchFamily="18" charset="0"/>
              </a:rPr>
              <a:t>Подраздел рекомендуется наполнять информацией о предназначении центра, его целях и задачах, а также ресурсах, за счет которых он создан, в том числе национального проекта «Образование» </a:t>
            </a:r>
            <a:r>
              <a:rPr lang="ru-RU" sz="2000" dirty="0" smtClean="0">
                <a:latin typeface="Bookman Old Style" panose="02050604050505020204" pitchFamily="18" charset="0"/>
              </a:rPr>
              <a:t>с размещением его логотипа. </a:t>
            </a:r>
            <a:endParaRPr lang="ru-RU" sz="2000" b="1" dirty="0" smtClean="0">
              <a:solidFill>
                <a:srgbClr val="005DA2"/>
              </a:solidFill>
              <a:latin typeface="Bookman Old Style" panose="02050604050505020204" pitchFamily="18" charset="0"/>
              <a:ea typeface="+mj-ea"/>
              <a:cs typeface="+mj-cs"/>
            </a:endParaRPr>
          </a:p>
          <a:p>
            <a:pPr lvl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200"/>
              </a:spcAft>
            </a:pPr>
            <a:r>
              <a:rPr lang="ru-RU" sz="2000" b="1" dirty="0" smtClean="0">
                <a:solidFill>
                  <a:srgbClr val="005DA2"/>
                </a:solidFill>
                <a:latin typeface="Bookman Old Style" panose="02050604050505020204" pitchFamily="18" charset="0"/>
                <a:ea typeface="+mj-ea"/>
                <a:cs typeface="+mj-cs"/>
              </a:rPr>
              <a:t>Примерное </a:t>
            </a:r>
            <a:r>
              <a:rPr lang="ru-RU" sz="2000" b="1" dirty="0">
                <a:solidFill>
                  <a:srgbClr val="005DA2"/>
                </a:solidFill>
                <a:latin typeface="Bookman Old Style" panose="02050604050505020204" pitchFamily="18" charset="0"/>
                <a:ea typeface="+mj-ea"/>
                <a:cs typeface="+mj-cs"/>
              </a:rPr>
              <a:t>наполнение подраздела:</a:t>
            </a:r>
          </a:p>
          <a:p>
            <a:pPr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200"/>
              </a:spcAft>
            </a:pPr>
            <a:r>
              <a:rPr lang="ru-RU" altLang="ru-RU" sz="2000" dirty="0">
                <a:solidFill>
                  <a:srgbClr val="0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2000" dirty="0">
                <a:solidFill>
                  <a:srgbClr val="0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 национальном проекте «Образование» (в том числе логотип), </a:t>
            </a:r>
            <a:r>
              <a:rPr lang="ru-RU" altLang="ru-RU" sz="2000" dirty="0">
                <a:solidFill>
                  <a:srgbClr val="0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об ОО, на базе которой создан центр образования «Точка роста», частью какой образовательной среды ОО </a:t>
            </a:r>
            <a:r>
              <a:rPr lang="ru-RU" altLang="ru-RU" sz="2000" dirty="0" smtClean="0">
                <a:solidFill>
                  <a:srgbClr val="0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является;</a:t>
            </a:r>
          </a:p>
          <a:p>
            <a:pPr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200"/>
              </a:spcAft>
            </a:pPr>
            <a:r>
              <a:rPr lang="ru-RU" altLang="ru-RU" sz="2000" dirty="0" smtClean="0">
                <a:solidFill>
                  <a:srgbClr val="0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Цели, задачи, функции, год создания центра </a:t>
            </a:r>
            <a:r>
              <a:rPr lang="ru-RU" altLang="ru-RU" sz="2000" dirty="0">
                <a:solidFill>
                  <a:srgbClr val="0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образования «Точка </a:t>
            </a:r>
            <a:r>
              <a:rPr lang="ru-RU" altLang="ru-RU" sz="2000" dirty="0" smtClean="0">
                <a:solidFill>
                  <a:srgbClr val="0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роста»;</a:t>
            </a:r>
          </a:p>
          <a:p>
            <a:pPr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200"/>
              </a:spcAft>
            </a:pPr>
            <a:r>
              <a:rPr lang="ru-RU" altLang="ru-RU" sz="2000" dirty="0" smtClean="0">
                <a:solidFill>
                  <a:srgbClr val="0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Структуры, поддерживающие создание </a:t>
            </a:r>
            <a:r>
              <a:rPr lang="ru-RU" altLang="ru-RU" sz="2000" dirty="0">
                <a:solidFill>
                  <a:srgbClr val="0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центра образования «Точка роста</a:t>
            </a:r>
            <a:r>
              <a:rPr lang="ru-RU" altLang="ru-RU" sz="2000" dirty="0" smtClean="0">
                <a:solidFill>
                  <a:srgbClr val="0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»;</a:t>
            </a:r>
          </a:p>
          <a:p>
            <a:pPr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200"/>
              </a:spcAft>
            </a:pPr>
            <a:r>
              <a:rPr lang="ru-RU" altLang="ru-RU" sz="2000" dirty="0">
                <a:solidFill>
                  <a:srgbClr val="0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</a:t>
            </a:r>
            <a:r>
              <a:rPr lang="ru-RU" sz="2000" dirty="0">
                <a:solidFill>
                  <a:srgbClr val="0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дрес сайта и официальная символика Министерства просвещения </a:t>
            </a:r>
            <a:r>
              <a:rPr lang="ru-RU" altLang="ru-RU" sz="2000" dirty="0">
                <a:solidFill>
                  <a:srgbClr val="0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Российской </a:t>
            </a:r>
            <a:r>
              <a:rPr lang="ru-RU" altLang="ru-RU" sz="2000" dirty="0" smtClean="0">
                <a:solidFill>
                  <a:srgbClr val="0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Федерации;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200"/>
              </a:spcAft>
            </a:pPr>
            <a:r>
              <a:rPr lang="ru-RU" altLang="ru-RU" sz="2000" dirty="0">
                <a:solidFill>
                  <a:srgbClr val="0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</a:t>
            </a:r>
            <a:r>
              <a:rPr lang="ru-RU" sz="2000" dirty="0">
                <a:solidFill>
                  <a:srgbClr val="0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дрес сайта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anose="02050604050505020204" pitchFamily="18" charset="0"/>
                <a:cs typeface="Times New Roman" panose="02020603050405020304" pitchFamily="18" charset="0"/>
              </a:rPr>
              <a:t>регионального координатора; </a:t>
            </a:r>
            <a:r>
              <a:rPr lang="en-US" sz="2000" dirty="0">
                <a:latin typeface="Bookman Old Style" panose="02050604050505020204" pitchFamily="18" charset="0"/>
              </a:rPr>
              <a:t> </a:t>
            </a:r>
            <a:endParaRPr lang="ru-RU" sz="2000" dirty="0" smtClean="0">
              <a:latin typeface="Bookman Old Style" panose="02050604050505020204" pitchFamily="18" charset="0"/>
            </a:endParaRPr>
          </a:p>
          <a:p>
            <a:pPr lvl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200"/>
              </a:spcAft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anose="02050604050505020204" pitchFamily="18" charset="0"/>
                <a:cs typeface="Times New Roman" panose="02020603050405020304" pitchFamily="18" charset="0"/>
              </a:rPr>
              <a:t>Ссылка на информацию о национальном проекте «Образование». </a:t>
            </a:r>
            <a:endParaRPr lang="ru-RU" sz="2000" dirty="0" smtClean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17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подраздела «Общая информация о центре «Точка роста» </a:t>
            </a: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(Часть </a:t>
            </a:r>
            <a:r>
              <a:rPr lang="en-US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I</a:t>
            </a: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)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7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996297" y="1911013"/>
            <a:ext cx="690455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sz="2000" dirty="0">
                <a:latin typeface="Bookman Old Style" panose="02050604050505020204" pitchFamily="18" charset="0"/>
              </a:rPr>
              <a:t>Центр образования </a:t>
            </a:r>
            <a:r>
              <a:rPr lang="ru-RU" sz="2000" dirty="0" smtClean="0">
                <a:latin typeface="Bookman Old Style" panose="02050604050505020204" pitchFamily="18" charset="0"/>
              </a:rPr>
              <a:t>естественнонаучной </a:t>
            </a:r>
            <a:r>
              <a:rPr lang="ru-RU" sz="2000" dirty="0">
                <a:latin typeface="Bookman Old Style" panose="02050604050505020204" pitchFamily="18" charset="0"/>
              </a:rPr>
              <a:t>и технологической направленностей «Точка роста» на базе (</a:t>
            </a:r>
            <a:r>
              <a:rPr lang="ru-RU" sz="2000" i="1" dirty="0">
                <a:latin typeface="Bookman Old Style" panose="02050604050505020204" pitchFamily="18" charset="0"/>
              </a:rPr>
              <a:t>Наименование образовательной организации</a:t>
            </a:r>
            <a:r>
              <a:rPr lang="ru-RU" sz="2000" dirty="0">
                <a:latin typeface="Bookman Old Style" panose="02050604050505020204" pitchFamily="18" charset="0"/>
              </a:rPr>
              <a:t>) создан в (</a:t>
            </a:r>
            <a:r>
              <a:rPr lang="ru-RU" sz="2000" i="1" dirty="0">
                <a:latin typeface="Bookman Old Style" panose="02050604050505020204" pitchFamily="18" charset="0"/>
              </a:rPr>
              <a:t>год создания</a:t>
            </a:r>
            <a:r>
              <a:rPr lang="ru-RU" sz="2000" dirty="0">
                <a:latin typeface="Bookman Old Style" panose="02050604050505020204" pitchFamily="18" charset="0"/>
              </a:rPr>
              <a:t>) в рамках федерального проекта «Современная школа» национального проекта «Образование».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4573" y="5384107"/>
            <a:ext cx="113662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2000" dirty="0">
                <a:latin typeface="Bookman Old Style" panose="02050604050505020204" pitchFamily="18" charset="0"/>
              </a:rPr>
              <a:t>Национальный проект «Образование» направлен на достижение национальной цели Российской </a:t>
            </a:r>
            <a:r>
              <a:rPr lang="ru-RU" sz="2000" dirty="0" smtClean="0">
                <a:latin typeface="Bookman Old Style" panose="02050604050505020204" pitchFamily="18" charset="0"/>
              </a:rPr>
              <a:t>Федерации </a:t>
            </a:r>
            <a:r>
              <a:rPr lang="ru-RU" sz="2000" dirty="0" smtClean="0">
                <a:latin typeface="Bookman Old Style" panose="02050604050505020204" pitchFamily="18" charset="0"/>
                <a:sym typeface="Symbol" panose="05050102010706020507" pitchFamily="18" charset="2"/>
              </a:rPr>
              <a:t></a:t>
            </a:r>
            <a:r>
              <a:rPr lang="ru-RU" sz="2000" dirty="0">
                <a:latin typeface="Bookman Old Style" panose="02050604050505020204" pitchFamily="18" charset="0"/>
              </a:rPr>
              <a:t> обеспечение возможности самореализации и развития талантов.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9684" t="10566" r="9048" b="10983"/>
          <a:stretch/>
        </p:blipFill>
        <p:spPr>
          <a:xfrm>
            <a:off x="421671" y="1423449"/>
            <a:ext cx="4204920" cy="368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4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подраздела «Общая информация о центре «Точка роста» </a:t>
            </a: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(Часть </a:t>
            </a:r>
            <a:r>
              <a:rPr lang="en-US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II</a:t>
            </a: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)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10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1671" y="1364214"/>
            <a:ext cx="11617929" cy="486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ru-RU" sz="2000" b="1" cap="all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ЦЕЛЕВЫЕ ПОКАЗАТЕЛИ НАЦИОНАЛЬНОЙ ЦЕЛИ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000" b="1" dirty="0">
                <a:solidFill>
                  <a:srgbClr val="4376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Вхождение Российской Федерации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 число </a:t>
            </a:r>
            <a:r>
              <a:rPr lang="ru-RU" sz="2000" b="1" dirty="0">
                <a:solidFill>
                  <a:srgbClr val="4376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десяти ведущих стран мира по качеству общего образования</a:t>
            </a:r>
            <a:endParaRPr lang="ru-RU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эффективной </a:t>
            </a:r>
            <a:r>
              <a:rPr lang="ru-RU" sz="2000" b="1" dirty="0">
                <a:solidFill>
                  <a:srgbClr val="4376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системы выявления, поддержки и развития способностей и талантов у детей и молодежи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основанной на принципах справедливости, всеобщности и направленной на самоопределение и профессиональную ориентацию всех обучающихся</a:t>
            </a:r>
            <a:endParaRPr lang="ru-RU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 </a:t>
            </a:r>
            <a:r>
              <a:rPr lang="ru-RU" sz="2000" b="1" dirty="0">
                <a:solidFill>
                  <a:srgbClr val="4376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условий для воспитания гармонично развитой и социально ответственной личности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на основе духовно-нравственных ценностей народов Российской Федерации, исторических и национально-культурных традиций</a:t>
            </a:r>
            <a:endParaRPr lang="ru-RU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000" b="1" dirty="0">
                <a:solidFill>
                  <a:srgbClr val="4376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Увеличение доли граждан, занимающихся волонтерской (добровольческой) деятельностью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или вовлеченных в деятельность волонтерских (добровольческих) организаций, до 15 процентов</a:t>
            </a:r>
            <a:endParaRPr lang="ru-RU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64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подраздела «Общая информация о центре «Точка роста» </a:t>
            </a: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(Часть </a:t>
            </a:r>
            <a:r>
              <a:rPr lang="en-US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III</a:t>
            </a: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)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9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2023" y="1495472"/>
            <a:ext cx="11617929" cy="5050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sz="2000" b="1" cap="all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КЛЮЧЕВЫЕ НАПРАВЛЕНИЯ НАЦИОНАЛЬНОГО ПРОЕКТА «ОБРАЗОВАНИЕ»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000" b="1" dirty="0">
                <a:solidFill>
                  <a:srgbClr val="4376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инфраструктуры образования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– строительство школ, обновление материально-технической базы образовательных организаций и оснащение их современным оборудованием;</a:t>
            </a:r>
            <a:endParaRPr lang="ru-RU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000" b="1" dirty="0">
                <a:solidFill>
                  <a:srgbClr val="4376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Профессиональное развитие педагогических работников и управленческих кадров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– реализация программ повышения квалификации, методическая поддержка и сопровождение педагогических работников и управленческих кадров системы образования, развитие навыков работы учителей в современной образовательной среде;</a:t>
            </a:r>
            <a:endParaRPr lang="ru-RU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000" b="1" dirty="0">
                <a:solidFill>
                  <a:srgbClr val="4376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Совершенствование содержания образования и воспитание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– обновление нормативных и методических документов, определяющих содержание образования, внедрение новых методик и технологий преподавания, формирование системы управления качеством образования, развитие программ воспитания в образовательных организациях, обеспечение условий для участия детей в мероприятиях патриотической направленности и детских общественных движениях, творческих конкурсах.</a:t>
            </a:r>
            <a:endParaRPr lang="ru-RU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10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подраздела «Общая информация о центре «Точка роста» </a:t>
            </a: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(Часть </a:t>
            </a:r>
            <a:r>
              <a:rPr lang="en-US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IV</a:t>
            </a: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)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3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0523" y="1564214"/>
            <a:ext cx="11617929" cy="365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30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ru-RU" sz="2000" b="1" dirty="0">
                <a:solidFill>
                  <a:srgbClr val="4376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 года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школах России будет создано </a:t>
            </a:r>
            <a:r>
              <a:rPr lang="ru-RU" sz="2000" b="1" dirty="0">
                <a:solidFill>
                  <a:srgbClr val="4376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19950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4376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центров образования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естественно-научной и технологической направленностей </a:t>
            </a:r>
            <a:r>
              <a:rPr lang="ru-RU" sz="2000" b="1" dirty="0">
                <a:solidFill>
                  <a:srgbClr val="4376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«Точка роста»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Центры создаются и функционируют в общеобразовательных организациях, расположенных в сельской местности и малых городах для формирования условий повышения качества общего образования, в том числе за счет обновления учебных помещений, приобретения современного оборудования, повышения квалификации педагогических работников и расширения практического содержания реализуемых образовательных программ.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Сроки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реализации национального проекта «Образование» </a:t>
            </a:r>
            <a:r>
              <a:rPr lang="ru-RU" sz="2000" b="1" dirty="0">
                <a:solidFill>
                  <a:srgbClr val="4376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01.01.2019 </a:t>
            </a:r>
            <a:r>
              <a:rPr lang="ru-RU" sz="2000" b="1" dirty="0">
                <a:solidFill>
                  <a:srgbClr val="4376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sz="2000" b="1" dirty="0">
                <a:solidFill>
                  <a:srgbClr val="4376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4376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30.12.2024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37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подраздела «Общая информация о центре «Точка роста» </a:t>
            </a: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(Часть </a:t>
            </a:r>
            <a:r>
              <a:rPr lang="en-US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V</a:t>
            </a: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)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6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1671" y="1364214"/>
            <a:ext cx="11617929" cy="5164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000" dirty="0" smtClean="0">
                <a:latin typeface="Bookman Old Style" panose="02050604050505020204" pitchFamily="18" charset="0"/>
              </a:rPr>
              <a:t>Целями </a:t>
            </a:r>
            <a:r>
              <a:rPr lang="ru-RU" sz="2000" dirty="0">
                <a:latin typeface="Bookman Old Style" panose="02050604050505020204" pitchFamily="18" charset="0"/>
              </a:rPr>
              <a:t>создания Центров «Точка роста» является:</a:t>
            </a:r>
            <a:endParaRPr lang="en-US" sz="2000" dirty="0">
              <a:latin typeface="Bookman Old Style" panose="02050604050505020204" pitchFamily="18" charset="0"/>
            </a:endParaRPr>
          </a:p>
          <a:p>
            <a:pPr marL="342900" indent="-3429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ru-RU" sz="2000" dirty="0">
                <a:latin typeface="Bookman Old Style" panose="02050604050505020204" pitchFamily="18" charset="0"/>
              </a:rPr>
              <a:t>совершенствование условий для повышения качества образования в общеобразовательных организациях, расположенных в сельской местности и малых городах; </a:t>
            </a:r>
          </a:p>
          <a:p>
            <a:pPr marL="342900" indent="-3429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ru-RU" sz="2000" dirty="0">
                <a:latin typeface="Bookman Old Style" panose="02050604050505020204" pitchFamily="18" charset="0"/>
              </a:rPr>
              <a:t>расширение возможностей обучающихся в освоении учебных предметов и программ дополнительного образования естественно-научной и технологической направленностей; </a:t>
            </a:r>
          </a:p>
          <a:p>
            <a:pPr marL="342900" indent="-3429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ru-RU" sz="2000" dirty="0">
                <a:latin typeface="Bookman Old Style" panose="02050604050505020204" pitchFamily="18" charset="0"/>
              </a:rPr>
              <a:t>практическая отработка учебного материала по учебным предметам «Физика», «Химия», «Биология». </a:t>
            </a:r>
          </a:p>
          <a:p>
            <a:pPr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000" dirty="0" smtClean="0">
                <a:latin typeface="Bookman Old Style" panose="02050604050505020204" pitchFamily="18" charset="0"/>
              </a:rPr>
              <a:t>Проект </a:t>
            </a:r>
            <a:r>
              <a:rPr lang="ru-RU" sz="2000" dirty="0">
                <a:latin typeface="Bookman Old Style" panose="02050604050505020204" pitchFamily="18" charset="0"/>
              </a:rPr>
              <a:t>призван обеспечить повышение охвата обучающихся программами основного общего и дополнительного образования естественно-научной и технологической направленностей с использованием современного оборудования. </a:t>
            </a:r>
          </a:p>
        </p:txBody>
      </p:sp>
    </p:spTree>
    <p:extLst>
      <p:ext uri="{BB962C8B-B14F-4D97-AF65-F5344CB8AC3E}">
        <p14:creationId xmlns:p14="http://schemas.microsoft.com/office/powerpoint/2010/main" val="175023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подраздела «Общая информация о центре «Точка роста» </a:t>
            </a: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(</a:t>
            </a:r>
            <a:r>
              <a:rPr lang="ru-RU" sz="28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Часть </a:t>
            </a:r>
            <a:r>
              <a:rPr lang="en-US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VI</a:t>
            </a: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)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42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1671" y="1423449"/>
            <a:ext cx="11617929" cy="5241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000" dirty="0">
                <a:latin typeface="Bookman Old Style" panose="02050604050505020204" pitchFamily="18" charset="0"/>
              </a:rPr>
              <a:t>Центр «Точка роста» является частью образовательной среды общеобразовательной организации, на базе которой осуществляется: </a:t>
            </a:r>
            <a:endParaRPr lang="en-US" sz="2000" dirty="0">
              <a:latin typeface="Bookman Old Style" panose="02050604050505020204" pitchFamily="18" charset="0"/>
            </a:endParaRPr>
          </a:p>
          <a:p>
            <a:pPr marL="342900" indent="-3429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ru-RU" sz="2000" dirty="0">
                <a:latin typeface="Bookman Old Style" panose="02050604050505020204" pitchFamily="18" charset="0"/>
              </a:rPr>
              <a:t>преподавание учебных предметов из предметных областей «</a:t>
            </a:r>
            <a:r>
              <a:rPr lang="ru-RU" sz="2000" dirty="0" smtClean="0">
                <a:latin typeface="Bookman Old Style" panose="02050604050505020204" pitchFamily="18" charset="0"/>
              </a:rPr>
              <a:t>Естественнонаучные </a:t>
            </a:r>
            <a:r>
              <a:rPr lang="ru-RU" sz="2000" dirty="0">
                <a:latin typeface="Bookman Old Style" panose="02050604050505020204" pitchFamily="18" charset="0"/>
              </a:rPr>
              <a:t>предметы», «Естественные науки», «Обществознание и естествознание», «Математика и информатика», «Технология»; </a:t>
            </a:r>
            <a:endParaRPr lang="en-US" sz="2000" dirty="0">
              <a:latin typeface="Bookman Old Style" panose="02050604050505020204" pitchFamily="18" charset="0"/>
            </a:endParaRPr>
          </a:p>
          <a:p>
            <a:pPr marL="342900" indent="-3429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ru-RU" sz="2000" dirty="0">
                <a:latin typeface="Bookman Old Style" panose="02050604050505020204" pitchFamily="18" charset="0"/>
              </a:rPr>
              <a:t>внеурочная деятельность для поддержки изучения предметов естественно-научной и технологической направленностей; </a:t>
            </a:r>
            <a:endParaRPr lang="en-US" sz="2000" dirty="0">
              <a:latin typeface="Bookman Old Style" panose="02050604050505020204" pitchFamily="18" charset="0"/>
            </a:endParaRPr>
          </a:p>
          <a:p>
            <a:pPr marL="342900" indent="-3429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ru-RU" sz="2000" dirty="0">
                <a:latin typeface="Bookman Old Style" panose="02050604050505020204" pitchFamily="18" charset="0"/>
              </a:rPr>
              <a:t>дополнительное образование детей по программам естественнонаучной и технической направленностей; </a:t>
            </a:r>
            <a:endParaRPr lang="en-US" sz="2000" dirty="0">
              <a:latin typeface="Bookman Old Style" panose="02050604050505020204" pitchFamily="18" charset="0"/>
            </a:endParaRPr>
          </a:p>
          <a:p>
            <a:pPr marL="342900" indent="-3429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ru-RU" sz="2000" dirty="0">
                <a:latin typeface="Bookman Old Style" panose="02050604050505020204" pitchFamily="18" charset="0"/>
              </a:rPr>
              <a:t>проведение внеклассных мероприятий для обучающихся; </a:t>
            </a:r>
            <a:endParaRPr lang="en-US" sz="2000" dirty="0">
              <a:latin typeface="Bookman Old Style" panose="02050604050505020204" pitchFamily="18" charset="0"/>
            </a:endParaRPr>
          </a:p>
          <a:p>
            <a:pPr marL="342900" indent="-3429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Symbol" panose="05050102010706020507" pitchFamily="18" charset="2"/>
              <a:buChar char=""/>
            </a:pPr>
            <a:r>
              <a:rPr lang="ru-RU" sz="2000" dirty="0">
                <a:latin typeface="Bookman Old Style" panose="02050604050505020204" pitchFamily="18" charset="0"/>
              </a:rPr>
              <a:t>организация образовательных мероприятий, в том числе в дистанционном формате с участием обучающихся из других образовательных организаций. </a:t>
            </a:r>
            <a:endParaRPr lang="en-US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66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подраздела «Общая информация о центре «Точка роста» </a:t>
            </a: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(</a:t>
            </a:r>
            <a:r>
              <a:rPr lang="ru-RU" sz="28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Часть </a:t>
            </a:r>
            <a:r>
              <a:rPr lang="en-US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VI</a:t>
            </a: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)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38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152650" y="1350530"/>
            <a:ext cx="975097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000" dirty="0">
                <a:latin typeface="Bookman Old Style" panose="02050604050505020204" pitchFamily="18" charset="0"/>
              </a:rPr>
              <a:t>Центры образования </a:t>
            </a:r>
            <a:r>
              <a:rPr lang="ru-RU" sz="2000" dirty="0" smtClean="0">
                <a:latin typeface="Bookman Old Style" panose="02050604050505020204" pitchFamily="18" charset="0"/>
              </a:rPr>
              <a:t>естественнонаучной </a:t>
            </a:r>
            <a:r>
              <a:rPr lang="ru-RU" sz="2000" dirty="0">
                <a:latin typeface="Bookman Old Style" panose="02050604050505020204" pitchFamily="18" charset="0"/>
              </a:rPr>
              <a:t>и технологической направленностей «Точка роста» создаются при поддержке Министерства просвещения Российской Федерации. </a:t>
            </a:r>
            <a:endParaRPr lang="en-US" sz="2000" dirty="0">
              <a:latin typeface="Bookman Old Style" panose="02050604050505020204" pitchFamily="18" charset="0"/>
            </a:endParaRPr>
          </a:p>
          <a:p>
            <a:pPr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000" dirty="0" smtClean="0">
                <a:latin typeface="Bookman Old Style" panose="02050604050505020204" pitchFamily="18" charset="0"/>
              </a:rPr>
              <a:t>Адрес </a:t>
            </a:r>
            <a:r>
              <a:rPr lang="ru-RU" sz="2000" dirty="0">
                <a:latin typeface="Bookman Old Style" panose="02050604050505020204" pitchFamily="18" charset="0"/>
              </a:rPr>
              <a:t>сайта Министерства просвещения Российской Федерации: </a:t>
            </a:r>
            <a:r>
              <a:rPr lang="ru-RU" sz="2000" dirty="0">
                <a:latin typeface="Bookman Old Style" panose="02050604050505020204" pitchFamily="18" charset="0"/>
                <a:hlinkClick r:id="rId6"/>
              </a:rPr>
              <a:t>https://edu.gov.ru/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ru-RU" sz="2000" dirty="0">
                <a:latin typeface="Bookman Old Style" panose="02050604050505020204" pitchFamily="18" charset="0"/>
              </a:rPr>
              <a:t>. </a:t>
            </a:r>
            <a:endParaRPr lang="en-US" sz="2000" dirty="0">
              <a:latin typeface="Bookman Old Style" panose="02050604050505020204" pitchFamily="18" charset="0"/>
            </a:endParaRPr>
          </a:p>
        </p:txBody>
      </p:sp>
      <p:pic>
        <p:nvPicPr>
          <p:cNvPr id="77833" name="Picture 9" descr="https://school-letopis.ru/storage/main/partners/prosv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8" y="1564214"/>
            <a:ext cx="1739193" cy="190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5974" y="3496623"/>
            <a:ext cx="116036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dirty="0">
                <a:latin typeface="Bookman Old Style" panose="02050604050505020204" pitchFamily="18" charset="0"/>
              </a:rPr>
              <a:t>Федеральным оператором мероприятий по созданию центров образования естественно-научной и технологической направленностей «Точка роста» является </a:t>
            </a:r>
            <a:r>
              <a:rPr lang="ru-RU" dirty="0" smtClean="0">
                <a:latin typeface="Bookman Old Style" panose="02050604050505020204" pitchFamily="18" charset="0"/>
              </a:rPr>
              <a:t>федеральное государственное автономное учреждение «Центр просветительских инициатив Министерства просвещения Российской Федерации.</a:t>
            </a:r>
            <a:r>
              <a:rPr lang="ru-RU" dirty="0">
                <a:latin typeface="Bookman Old Style" panose="02050604050505020204" pitchFamily="18" charset="0"/>
              </a:rPr>
              <a:t> Адрес сайта Федерального оператора: </a:t>
            </a:r>
            <a:r>
              <a:rPr lang="ru-RU" dirty="0">
                <a:latin typeface="Bookman Old Style" panose="02050604050505020204" pitchFamily="18" charset="0"/>
                <a:hlinkClick r:id="rId8"/>
              </a:rPr>
              <a:t>https</a:t>
            </a:r>
            <a:r>
              <a:rPr lang="ru-RU" dirty="0" smtClean="0">
                <a:latin typeface="Bookman Old Style" panose="02050604050505020204" pitchFamily="18" charset="0"/>
                <a:hlinkClick r:id="rId8"/>
              </a:rPr>
              <a:t>://</a:t>
            </a:r>
            <a:r>
              <a:rPr lang="en-US" dirty="0" err="1" smtClean="0">
                <a:latin typeface="Bookman Old Style" panose="02050604050505020204" pitchFamily="18" charset="0"/>
                <a:hlinkClick r:id="rId8"/>
              </a:rPr>
              <a:t>mpcenter</a:t>
            </a:r>
            <a:r>
              <a:rPr lang="ru-RU" dirty="0" smtClean="0">
                <a:latin typeface="Bookman Old Style" panose="02050604050505020204" pitchFamily="18" charset="0"/>
                <a:hlinkClick r:id="rId8"/>
              </a:rPr>
              <a:t>.</a:t>
            </a:r>
            <a:r>
              <a:rPr lang="ru-RU" dirty="0" err="1" smtClean="0">
                <a:latin typeface="Bookman Old Style" panose="02050604050505020204" pitchFamily="18" charset="0"/>
                <a:hlinkClick r:id="rId8"/>
              </a:rPr>
              <a:t>ru</a:t>
            </a:r>
            <a:r>
              <a:rPr lang="ru-RU" dirty="0">
                <a:latin typeface="Bookman Old Style" panose="02050604050505020204" pitchFamily="18" charset="0"/>
                <a:hlinkClick r:id="rId8"/>
              </a:rPr>
              <a:t>/</a:t>
            </a:r>
            <a:r>
              <a:rPr lang="ru-RU" dirty="0">
                <a:latin typeface="Bookman Old Style" panose="020506040505050202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ru-RU" dirty="0">
                <a:latin typeface="Bookman Old Style" panose="02050604050505020204" pitchFamily="18" charset="0"/>
              </a:rPr>
              <a:t>Информация о национальном проекте «Образование» размещена на сайте Министерства просвещения Российской Федерации по ссылке: </a:t>
            </a:r>
            <a:r>
              <a:rPr lang="ru-RU" dirty="0">
                <a:latin typeface="Bookman Old Style" panose="02050604050505020204" pitchFamily="18" charset="0"/>
                <a:hlinkClick r:id="rId9"/>
              </a:rPr>
              <a:t>https://edu.gov.ru/national-project/</a:t>
            </a:r>
            <a:r>
              <a:rPr lang="ru-RU" dirty="0">
                <a:latin typeface="Bookman Old Style" panose="020506040505050202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ru-RU" dirty="0" smtClean="0">
                <a:latin typeface="Bookman Old Style" panose="02050604050505020204" pitchFamily="18" charset="0"/>
              </a:rPr>
              <a:t>Региональным </a:t>
            </a:r>
            <a:r>
              <a:rPr lang="ru-RU" dirty="0">
                <a:latin typeface="Bookman Old Style" panose="02050604050505020204" pitchFamily="18" charset="0"/>
              </a:rPr>
              <a:t>координатором мероприятий по созданию центров образования естественно-научной и технологической направленностей «Точка роста» является Министерство образования и науки Кузбасса, осуществляющего координацию мероприятий. </a:t>
            </a:r>
          </a:p>
          <a:p>
            <a:pPr algn="just">
              <a:lnSpc>
                <a:spcPct val="120000"/>
              </a:lnSpc>
            </a:pPr>
            <a:r>
              <a:rPr lang="ru-RU" dirty="0" smtClean="0">
                <a:latin typeface="Bookman Old Style" panose="02050604050505020204" pitchFamily="18" charset="0"/>
              </a:rPr>
              <a:t>Адрес сайта</a:t>
            </a:r>
            <a:r>
              <a:rPr lang="ru-RU" dirty="0">
                <a:latin typeface="Bookman Old Style" panose="02050604050505020204" pitchFamily="18" charset="0"/>
              </a:rPr>
              <a:t> регионального координатора: </a:t>
            </a:r>
            <a:r>
              <a:rPr lang="ru-RU" dirty="0">
                <a:latin typeface="Bookman Old Style" panose="02050604050505020204" pitchFamily="18" charset="0"/>
                <a:hlinkClick r:id="rId10"/>
              </a:rPr>
              <a:t>https://образование42.рф/projects</a:t>
            </a:r>
            <a:r>
              <a:rPr lang="ru-RU" dirty="0">
                <a:latin typeface="Bookman Old Style" panose="02050604050505020204" pitchFamily="18" charset="0"/>
              </a:rPr>
              <a:t>/.  </a:t>
            </a:r>
          </a:p>
        </p:txBody>
      </p:sp>
    </p:spTree>
    <p:extLst>
      <p:ext uri="{BB962C8B-B14F-4D97-AF65-F5344CB8AC3E}">
        <p14:creationId xmlns:p14="http://schemas.microsoft.com/office/powerpoint/2010/main" val="19739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9262"/>
          <a:stretch/>
        </p:blipFill>
        <p:spPr>
          <a:xfrm>
            <a:off x="2266949" y="1562100"/>
            <a:ext cx="7572901" cy="24747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89195"/>
          <a:stretch/>
        </p:blipFill>
        <p:spPr>
          <a:xfrm>
            <a:off x="-14428" y="30423"/>
            <a:ext cx="991893" cy="11887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1388" y="4455082"/>
            <a:ext cx="9222130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400" b="1" cap="all" dirty="0" smtClean="0">
                <a:solidFill>
                  <a:srgbClr val="005DA2"/>
                </a:solidFill>
              </a:rPr>
              <a:t>Центры образования </a:t>
            </a:r>
          </a:p>
          <a:p>
            <a:pPr algn="ctr">
              <a:lnSpc>
                <a:spcPct val="130000"/>
              </a:lnSpc>
            </a:pPr>
            <a:r>
              <a:rPr lang="ru-RU" sz="2400" b="1" cap="all" dirty="0" smtClean="0">
                <a:solidFill>
                  <a:srgbClr val="005DA2"/>
                </a:solidFill>
              </a:rPr>
              <a:t>Естественнонаучной и технологической направленностей в Кемеровской области - Кузбассе</a:t>
            </a:r>
            <a:endParaRPr lang="ru-RU" sz="2400" b="1" cap="all" dirty="0">
              <a:solidFill>
                <a:srgbClr val="005DA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88000" y="301518"/>
            <a:ext cx="500400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2000" b="1" dirty="0" smtClean="0">
                <a:solidFill>
                  <a:srgbClr val="006EC0"/>
                </a:solidFill>
              </a:rPr>
              <a:t>Федеральный проект «Современная школа»</a:t>
            </a:r>
            <a:endParaRPr lang="ru-RU" sz="2000" b="1" dirty="0">
              <a:solidFill>
                <a:srgbClr val="006E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72433"/>
            <a:ext cx="257175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cap="small" dirty="0" smtClean="0">
                <a:solidFill>
                  <a:srgbClr val="006EC0"/>
                </a:solidFill>
              </a:rPr>
              <a:t>национальный проект</a:t>
            </a:r>
          </a:p>
          <a:p>
            <a:r>
              <a:rPr lang="ru-RU" sz="2800" b="1" cap="all" dirty="0" smtClean="0">
                <a:solidFill>
                  <a:srgbClr val="006EC0"/>
                </a:solidFill>
              </a:rPr>
              <a:t>образование</a:t>
            </a:r>
            <a:endParaRPr lang="ru-RU" sz="2800" b="1" cap="all" dirty="0">
              <a:solidFill>
                <a:srgbClr val="006EC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1038228"/>
            <a:ext cx="5357844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864524" y="970695"/>
            <a:ext cx="8316000" cy="0"/>
          </a:xfrm>
          <a:prstGeom prst="line">
            <a:avLst/>
          </a:prstGeom>
          <a:ln w="12700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221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Подраздел «Документы» (Извлечение)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7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2057" y="1287472"/>
            <a:ext cx="1156788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Bookman Old Style" panose="02050604050505020204" pitchFamily="18" charset="0"/>
              </a:rPr>
              <a:t>Подраздел наполняется </a:t>
            </a:r>
            <a:r>
              <a:rPr lang="ru-RU" dirty="0">
                <a:latin typeface="Bookman Old Style" panose="02050604050505020204" pitchFamily="18" charset="0"/>
              </a:rPr>
              <a:t>информацией о </a:t>
            </a:r>
            <a:r>
              <a:rPr lang="ru-RU" dirty="0" smtClean="0">
                <a:latin typeface="Bookman Old Style" panose="02050604050505020204" pitchFamily="18" charset="0"/>
              </a:rPr>
              <a:t>документах, которые </a:t>
            </a:r>
            <a:r>
              <a:rPr lang="ru-RU" dirty="0">
                <a:latin typeface="Bookman Old Style" panose="02050604050505020204" pitchFamily="18" charset="0"/>
              </a:rPr>
              <a:t>регулируют деятельность центра «Точка роста», созданного на </a:t>
            </a:r>
            <a:r>
              <a:rPr lang="ru-RU" dirty="0" smtClean="0">
                <a:latin typeface="Bookman Old Style" panose="02050604050505020204" pitchFamily="18" charset="0"/>
              </a:rPr>
              <a:t>базе общеобразовательной </a:t>
            </a:r>
            <a:r>
              <a:rPr lang="ru-RU" dirty="0">
                <a:latin typeface="Bookman Old Style" panose="02050604050505020204" pitchFamily="18" charset="0"/>
              </a:rPr>
              <a:t>организации, а также при необходимости </a:t>
            </a:r>
            <a:r>
              <a:rPr lang="ru-RU" dirty="0" smtClean="0">
                <a:latin typeface="Bookman Old Style" panose="02050604050505020204" pitchFamily="18" charset="0"/>
              </a:rPr>
              <a:t>иных документов</a:t>
            </a:r>
            <a:r>
              <a:rPr lang="ru-RU" dirty="0">
                <a:latin typeface="Bookman Old Style" panose="02050604050505020204" pitchFamily="18" charset="0"/>
              </a:rPr>
              <a:t>, относящихся к функционированию центра</a:t>
            </a:r>
            <a:r>
              <a:rPr lang="ru-RU" dirty="0" smtClean="0">
                <a:latin typeface="Bookman Old Style" panose="02050604050505020204" pitchFamily="18" charset="0"/>
              </a:rPr>
              <a:t>. </a:t>
            </a:r>
          </a:p>
          <a:p>
            <a:pPr algn="just"/>
            <a:r>
              <a:rPr lang="ru-RU" dirty="0" smtClean="0">
                <a:latin typeface="Bookman Old Style" panose="02050604050505020204" pitchFamily="18" charset="0"/>
              </a:rPr>
              <a:t>Размещение </a:t>
            </a:r>
            <a:r>
              <a:rPr lang="ru-RU" dirty="0">
                <a:latin typeface="Bookman Old Style" panose="02050604050505020204" pitchFamily="18" charset="0"/>
              </a:rPr>
              <a:t>документов осуществляется по </a:t>
            </a:r>
            <a:r>
              <a:rPr lang="ru-RU" dirty="0" smtClean="0">
                <a:latin typeface="Bookman Old Style" panose="02050604050505020204" pitchFamily="18" charset="0"/>
              </a:rPr>
              <a:t>уровням:  </a:t>
            </a:r>
          </a:p>
          <a:p>
            <a:pPr marL="285750" indent="-285750" algn="just">
              <a:buFont typeface="Symbol" panose="05050102010706020507" pitchFamily="18" charset="2"/>
              <a:buChar char="-"/>
            </a:pPr>
            <a:r>
              <a:rPr lang="ru-RU" i="1" dirty="0" smtClean="0">
                <a:latin typeface="Bookman Old Style" panose="02050604050505020204" pitchFamily="18" charset="0"/>
              </a:rPr>
              <a:t>Документы </a:t>
            </a:r>
            <a:r>
              <a:rPr lang="ru-RU" i="1" dirty="0">
                <a:latin typeface="Bookman Old Style" panose="02050604050505020204" pitchFamily="18" charset="0"/>
              </a:rPr>
              <a:t>федерального уровня</a:t>
            </a:r>
            <a:r>
              <a:rPr lang="ru-RU" i="1" dirty="0" smtClean="0">
                <a:latin typeface="Bookman Old Style" panose="02050604050505020204" pitchFamily="18" charset="0"/>
              </a:rPr>
              <a:t>: </a:t>
            </a:r>
          </a:p>
          <a:p>
            <a:pPr algn="just"/>
            <a:r>
              <a:rPr lang="ru-RU" dirty="0" smtClean="0">
                <a:latin typeface="Bookman Old Style" panose="02050604050505020204" pitchFamily="18" charset="0"/>
              </a:rPr>
              <a:t>Распоряжение </a:t>
            </a:r>
            <a:r>
              <a:rPr lang="ru-RU" dirty="0" err="1">
                <a:latin typeface="Bookman Old Style" panose="02050604050505020204" pitchFamily="18" charset="0"/>
              </a:rPr>
              <a:t>Минпросвещения</a:t>
            </a:r>
            <a:r>
              <a:rPr lang="ru-RU" dirty="0">
                <a:latin typeface="Bookman Old Style" panose="02050604050505020204" pitchFamily="18" charset="0"/>
              </a:rPr>
              <a:t> России </a:t>
            </a:r>
            <a:r>
              <a:rPr lang="ru-RU" dirty="0" smtClean="0">
                <a:latin typeface="Bookman Old Style" panose="02050604050505020204" pitchFamily="18" charset="0"/>
              </a:rPr>
              <a:t>«</a:t>
            </a:r>
            <a:r>
              <a:rPr lang="ru-RU" dirty="0">
                <a:latin typeface="Bookman Old Style" panose="02050604050505020204" pitchFamily="18" charset="0"/>
              </a:rPr>
              <a:t>Об </a:t>
            </a:r>
            <a:r>
              <a:rPr lang="ru-RU" dirty="0" smtClean="0">
                <a:latin typeface="Bookman Old Style" panose="02050604050505020204" pitchFamily="18" charset="0"/>
              </a:rPr>
              <a:t>утверждении </a:t>
            </a:r>
            <a:r>
              <a:rPr lang="ru-RU" dirty="0">
                <a:latin typeface="Bookman Old Style" panose="02050604050505020204" pitchFamily="18" charset="0"/>
              </a:rPr>
              <a:t>Методических рекомендаций по созданию </a:t>
            </a:r>
            <a:r>
              <a:rPr lang="ru-RU" dirty="0" smtClean="0">
                <a:latin typeface="Bookman Old Style" panose="02050604050505020204" pitchFamily="18" charset="0"/>
              </a:rPr>
              <a:t>и функционированию </a:t>
            </a:r>
            <a:r>
              <a:rPr lang="ru-RU" dirty="0">
                <a:latin typeface="Bookman Old Style" panose="02050604050505020204" pitchFamily="18" charset="0"/>
              </a:rPr>
              <a:t>в </a:t>
            </a:r>
            <a:r>
              <a:rPr lang="ru-RU" dirty="0" smtClean="0">
                <a:latin typeface="Bookman Old Style" panose="02050604050505020204" pitchFamily="18" charset="0"/>
              </a:rPr>
              <a:t>ОО центров образования; </a:t>
            </a:r>
          </a:p>
          <a:p>
            <a:pPr marL="285750" indent="-285750" algn="just">
              <a:buFont typeface="Symbol" panose="05050102010706020507" pitchFamily="18" charset="2"/>
              <a:buChar char="-"/>
            </a:pPr>
            <a:r>
              <a:rPr lang="ru-RU" i="1" dirty="0" smtClean="0">
                <a:latin typeface="Bookman Old Style" panose="02050604050505020204" pitchFamily="18" charset="0"/>
              </a:rPr>
              <a:t>Документы </a:t>
            </a:r>
            <a:r>
              <a:rPr lang="ru-RU" i="1" dirty="0">
                <a:latin typeface="Bookman Old Style" panose="02050604050505020204" pitchFamily="18" charset="0"/>
              </a:rPr>
              <a:t>регионального и муниципального уровня</a:t>
            </a:r>
            <a:r>
              <a:rPr lang="ru-RU" i="1" dirty="0" smtClean="0">
                <a:latin typeface="Bookman Old Style" panose="02050604050505020204" pitchFamily="18" charset="0"/>
              </a:rPr>
              <a:t>: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Bookman Old Style" panose="02050604050505020204" pitchFamily="18" charset="0"/>
              </a:rPr>
              <a:t>Нормативные </a:t>
            </a:r>
            <a:r>
              <a:rPr lang="ru-RU" dirty="0">
                <a:latin typeface="Bookman Old Style" panose="02050604050505020204" pitchFamily="18" charset="0"/>
              </a:rPr>
              <a:t>правовые акты субъекта Российской Федерации</a:t>
            </a:r>
            <a:r>
              <a:rPr lang="ru-RU" dirty="0" smtClean="0">
                <a:latin typeface="Bookman Old Style" panose="02050604050505020204" pitchFamily="18" charset="0"/>
              </a:rPr>
              <a:t>, относящиеся </a:t>
            </a:r>
            <a:r>
              <a:rPr lang="ru-RU" dirty="0">
                <a:latin typeface="Bookman Old Style" panose="02050604050505020204" pitchFamily="18" charset="0"/>
              </a:rPr>
              <a:t>к деятельности центров «Точка роста</a:t>
            </a:r>
            <a:r>
              <a:rPr lang="ru-RU" dirty="0" smtClean="0">
                <a:latin typeface="Bookman Old Style" panose="02050604050505020204" pitchFamily="18" charset="0"/>
              </a:rPr>
              <a:t>»;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Bookman Old Style" panose="02050604050505020204" pitchFamily="18" charset="0"/>
              </a:rPr>
              <a:t>Распорядительные </a:t>
            </a:r>
            <a:r>
              <a:rPr lang="ru-RU" dirty="0">
                <a:latin typeface="Bookman Old Style" panose="02050604050505020204" pitchFamily="18" charset="0"/>
              </a:rPr>
              <a:t>акты органа исполнительной власти</a:t>
            </a:r>
            <a:r>
              <a:rPr lang="ru-RU" dirty="0" smtClean="0">
                <a:latin typeface="Bookman Old Style" panose="02050604050505020204" pitchFamily="18" charset="0"/>
              </a:rPr>
              <a:t>, осуществляющего </a:t>
            </a:r>
            <a:r>
              <a:rPr lang="ru-RU" dirty="0">
                <a:latin typeface="Bookman Old Style" panose="02050604050505020204" pitchFamily="18" charset="0"/>
              </a:rPr>
              <a:t>государственное управление в сфере </a:t>
            </a:r>
            <a:r>
              <a:rPr lang="ru-RU" dirty="0" smtClean="0">
                <a:latin typeface="Bookman Old Style" panose="02050604050505020204" pitchFamily="18" charset="0"/>
              </a:rPr>
              <a:t>образования, ответственного </a:t>
            </a:r>
            <a:r>
              <a:rPr lang="ru-RU" dirty="0">
                <a:latin typeface="Bookman Old Style" panose="02050604050505020204" pitchFamily="18" charset="0"/>
              </a:rPr>
              <a:t>за реализацию мероприятий по созданию центров «</a:t>
            </a:r>
            <a:r>
              <a:rPr lang="ru-RU" dirty="0" smtClean="0">
                <a:latin typeface="Bookman Old Style" panose="02050604050505020204" pitchFamily="18" charset="0"/>
              </a:rPr>
              <a:t>Точка роста</a:t>
            </a:r>
            <a:r>
              <a:rPr lang="ru-RU" dirty="0">
                <a:latin typeface="Bookman Old Style" panose="02050604050505020204" pitchFamily="18" charset="0"/>
              </a:rPr>
              <a:t>» на территории субъекта </a:t>
            </a:r>
            <a:r>
              <a:rPr lang="ru-RU" dirty="0" smtClean="0">
                <a:latin typeface="Bookman Old Style" panose="02050604050505020204" pitchFamily="18" charset="0"/>
              </a:rPr>
              <a:t>РФ;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Bookman Old Style" panose="02050604050505020204" pitchFamily="18" charset="0"/>
              </a:rPr>
              <a:t>Документы </a:t>
            </a:r>
            <a:r>
              <a:rPr lang="ru-RU" dirty="0">
                <a:latin typeface="Bookman Old Style" panose="02050604050505020204" pitchFamily="18" charset="0"/>
              </a:rPr>
              <a:t>органов местного </a:t>
            </a:r>
            <a:r>
              <a:rPr lang="ru-RU" dirty="0" smtClean="0">
                <a:latin typeface="Bookman Old Style" panose="02050604050505020204" pitchFamily="18" charset="0"/>
              </a:rPr>
              <a:t>самоуправления </a:t>
            </a:r>
            <a:r>
              <a:rPr lang="ru-RU" dirty="0">
                <a:latin typeface="Bookman Old Style" panose="02050604050505020204" pitchFamily="18" charset="0"/>
              </a:rPr>
              <a:t>(</a:t>
            </a:r>
            <a:r>
              <a:rPr lang="ru-RU" dirty="0" smtClean="0">
                <a:latin typeface="Bookman Old Style" panose="02050604050505020204" pitchFamily="18" charset="0"/>
              </a:rPr>
              <a:t>при наличии); </a:t>
            </a:r>
          </a:p>
          <a:p>
            <a:pPr marL="285750" indent="-285750" algn="just">
              <a:buFont typeface="Symbol" panose="05050102010706020507" pitchFamily="18" charset="2"/>
              <a:buChar char="-"/>
            </a:pPr>
            <a:r>
              <a:rPr lang="ru-RU" i="1" dirty="0" smtClean="0">
                <a:latin typeface="Bookman Old Style" panose="02050604050505020204" pitchFamily="18" charset="0"/>
              </a:rPr>
              <a:t>Локальные </a:t>
            </a:r>
            <a:r>
              <a:rPr lang="ru-RU" i="1" dirty="0">
                <a:latin typeface="Bookman Old Style" panose="02050604050505020204" pitchFamily="18" charset="0"/>
              </a:rPr>
              <a:t>акты образовательной организации</a:t>
            </a:r>
            <a:r>
              <a:rPr lang="ru-RU" i="1" dirty="0" smtClean="0">
                <a:latin typeface="Bookman Old Style" panose="02050604050505020204" pitchFamily="18" charset="0"/>
              </a:rPr>
              <a:t>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Bookman Old Style" panose="02050604050505020204" pitchFamily="18" charset="0"/>
              </a:rPr>
              <a:t>О </a:t>
            </a:r>
            <a:r>
              <a:rPr lang="ru-RU" dirty="0">
                <a:latin typeface="Bookman Old Style" panose="02050604050505020204" pitchFamily="18" charset="0"/>
              </a:rPr>
              <a:t>назначении куратора, ответственного за функционирование </a:t>
            </a:r>
            <a:r>
              <a:rPr lang="ru-RU" dirty="0" smtClean="0">
                <a:latin typeface="Bookman Old Style" panose="02050604050505020204" pitchFamily="18" charset="0"/>
              </a:rPr>
              <a:t>центра на </a:t>
            </a:r>
            <a:r>
              <a:rPr lang="ru-RU" dirty="0">
                <a:latin typeface="Bookman Old Style" panose="02050604050505020204" pitchFamily="18" charset="0"/>
              </a:rPr>
              <a:t>базе </a:t>
            </a:r>
            <a:r>
              <a:rPr lang="ru-RU" dirty="0" smtClean="0">
                <a:latin typeface="Bookman Old Style" panose="02050604050505020204" pitchFamily="18" charset="0"/>
              </a:rPr>
              <a:t>ОО;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Bookman Old Style" panose="02050604050505020204" pitchFamily="18" charset="0"/>
              </a:rPr>
              <a:t>О создании </a:t>
            </a:r>
            <a:r>
              <a:rPr lang="ru-RU" dirty="0">
                <a:latin typeface="Bookman Old Style" panose="02050604050505020204" pitchFamily="18" charset="0"/>
              </a:rPr>
              <a:t>центра </a:t>
            </a:r>
            <a:r>
              <a:rPr lang="ru-RU" dirty="0" smtClean="0">
                <a:latin typeface="Bookman Old Style" panose="02050604050505020204" pitchFamily="18" charset="0"/>
              </a:rPr>
              <a:t>на </a:t>
            </a:r>
            <a:r>
              <a:rPr lang="ru-RU" dirty="0">
                <a:latin typeface="Bookman Old Style" panose="02050604050505020204" pitchFamily="18" charset="0"/>
              </a:rPr>
              <a:t>базе </a:t>
            </a:r>
            <a:r>
              <a:rPr lang="ru-RU" dirty="0" smtClean="0">
                <a:latin typeface="Bookman Old Style" panose="02050604050505020204" pitchFamily="18" charset="0"/>
              </a:rPr>
              <a:t>ОО и </a:t>
            </a:r>
            <a:r>
              <a:rPr lang="ru-RU" dirty="0">
                <a:latin typeface="Bookman Old Style" panose="02050604050505020204" pitchFamily="18" charset="0"/>
              </a:rPr>
              <a:t>утверждении Положения о </a:t>
            </a:r>
            <a:r>
              <a:rPr lang="ru-RU" dirty="0" smtClean="0">
                <a:latin typeface="Bookman Old Style" panose="02050604050505020204" pitchFamily="18" charset="0"/>
              </a:rPr>
              <a:t>его деятельности;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Bookman Old Style" panose="02050604050505020204" pitchFamily="18" charset="0"/>
              </a:rPr>
              <a:t>Иные </a:t>
            </a:r>
            <a:r>
              <a:rPr lang="ru-RU" dirty="0">
                <a:latin typeface="Bookman Old Style" panose="02050604050505020204" pitchFamily="18" charset="0"/>
              </a:rPr>
              <a:t>локальные акты, регулирующие деятельность </a:t>
            </a:r>
            <a:r>
              <a:rPr lang="ru-RU" dirty="0" smtClean="0">
                <a:latin typeface="Bookman Old Style" panose="02050604050505020204" pitchFamily="18" charset="0"/>
              </a:rPr>
              <a:t>центра «Точка роста».</a:t>
            </a:r>
          </a:p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Подписанные уполномоченным лицом локальные акты образовательной организации размещаются в формате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pdf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</a:t>
            </a:r>
            <a:endParaRPr lang="ru-RU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44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подраздела «Документы» 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6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6038" y="1309652"/>
            <a:ext cx="9540000" cy="547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подраздела «Документы» 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5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t="8042" b="5397"/>
          <a:stretch/>
        </p:blipFill>
        <p:spPr>
          <a:xfrm>
            <a:off x="1039417" y="1564214"/>
            <a:ext cx="9540000" cy="5161195"/>
          </a:xfrm>
          <a:prstGeom prst="rect">
            <a:avLst/>
          </a:prstGeom>
        </p:spPr>
      </p:pic>
      <p:pic>
        <p:nvPicPr>
          <p:cNvPr id="12292" name="Picture 4" descr="original-file-svg-file-nominally-550-400-pixels-file-siz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428" y="2644776"/>
            <a:ext cx="489610" cy="3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38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подраздела «Документы» 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9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80" name="Picture 6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67"/>
          <a:stretch/>
        </p:blipFill>
        <p:spPr bwMode="auto">
          <a:xfrm>
            <a:off x="2090718" y="1413164"/>
            <a:ext cx="7937540" cy="5301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78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подраздела «Документы» 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6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80" y="1360047"/>
            <a:ext cx="12028933" cy="444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40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Подраздел «Образовательные программы» (Извлечение)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3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2057" y="1354707"/>
            <a:ext cx="11567885" cy="5681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2000" dirty="0" smtClean="0">
                <a:latin typeface="Bookman Old Style" panose="02050604050505020204" pitchFamily="18" charset="0"/>
              </a:rPr>
              <a:t>Подраздел содержит </a:t>
            </a:r>
            <a:r>
              <a:rPr lang="ru-RU" sz="2000" dirty="0">
                <a:latin typeface="Bookman Old Style" panose="02050604050505020204" pitchFamily="18" charset="0"/>
              </a:rPr>
              <a:t>информацию </a:t>
            </a:r>
            <a:r>
              <a:rPr lang="ru-RU" sz="2000" dirty="0" smtClean="0">
                <a:latin typeface="Bookman Old Style" panose="02050604050505020204" pitchFamily="18" charset="0"/>
              </a:rPr>
              <a:t>о реализуемых </a:t>
            </a:r>
            <a:r>
              <a:rPr lang="ru-RU" sz="2000" dirty="0">
                <a:latin typeface="Bookman Old Style" panose="02050604050505020204" pitchFamily="18" charset="0"/>
              </a:rPr>
              <a:t>с использованием ресурсов центра «Точка роста</a:t>
            </a:r>
            <a:r>
              <a:rPr lang="ru-RU" sz="2000" dirty="0" smtClean="0">
                <a:latin typeface="Bookman Old Style" panose="02050604050505020204" pitchFamily="18" charset="0"/>
              </a:rPr>
              <a:t>» образовательных </a:t>
            </a:r>
            <a:r>
              <a:rPr lang="ru-RU" sz="2000" dirty="0">
                <a:latin typeface="Bookman Old Style" panose="02050604050505020204" pitchFamily="18" charset="0"/>
              </a:rPr>
              <a:t>программах общего и </a:t>
            </a:r>
            <a:r>
              <a:rPr lang="ru-RU" sz="2000" dirty="0" smtClean="0">
                <a:latin typeface="Bookman Old Style" panose="02050604050505020204" pitchFamily="18" charset="0"/>
              </a:rPr>
              <a:t>дополнительного образования. </a:t>
            </a:r>
          </a:p>
          <a:p>
            <a:pPr algn="just">
              <a:lnSpc>
                <a:spcPct val="110000"/>
              </a:lnSpc>
            </a:pPr>
            <a:r>
              <a:rPr lang="ru-RU" sz="2000" dirty="0" smtClean="0">
                <a:latin typeface="Bookman Old Style" panose="02050604050505020204" pitchFamily="18" charset="0"/>
              </a:rPr>
              <a:t>Подраздел </a:t>
            </a:r>
            <a:r>
              <a:rPr lang="ru-RU" sz="2000" dirty="0">
                <a:latin typeface="Bookman Old Style" panose="02050604050505020204" pitchFamily="18" charset="0"/>
              </a:rPr>
              <a:t>представляет собой краткое описание </a:t>
            </a:r>
            <a:r>
              <a:rPr lang="ru-RU" sz="2000" dirty="0" smtClean="0">
                <a:latin typeface="Bookman Old Style" panose="02050604050505020204" pitchFamily="18" charset="0"/>
              </a:rPr>
              <a:t>реализуемых программ </a:t>
            </a:r>
            <a:r>
              <a:rPr lang="ru-RU" sz="2000" dirty="0">
                <a:latin typeface="Bookman Old Style" panose="02050604050505020204" pitchFamily="18" charset="0"/>
              </a:rPr>
              <a:t>с приложений копий образовательных программ или ссылок </a:t>
            </a:r>
            <a:r>
              <a:rPr lang="ru-RU" sz="2000" dirty="0" smtClean="0">
                <a:latin typeface="Bookman Old Style" panose="02050604050505020204" pitchFamily="18" charset="0"/>
              </a:rPr>
              <a:t>на размещенные </a:t>
            </a:r>
            <a:r>
              <a:rPr lang="ru-RU" sz="2000" dirty="0">
                <a:latin typeface="Bookman Old Style" panose="02050604050505020204" pitchFamily="18" charset="0"/>
              </a:rPr>
              <a:t>в разделе «Сведения об образовательной организации</a:t>
            </a:r>
            <a:r>
              <a:rPr lang="ru-RU" sz="2000" dirty="0" smtClean="0">
                <a:latin typeface="Bookman Old Style" panose="02050604050505020204" pitchFamily="18" charset="0"/>
              </a:rPr>
              <a:t>» образовательные </a:t>
            </a:r>
            <a:r>
              <a:rPr lang="ru-RU" sz="2000" dirty="0">
                <a:latin typeface="Bookman Old Style" panose="02050604050505020204" pitchFamily="18" charset="0"/>
              </a:rPr>
              <a:t>программы (аннотации к программам</a:t>
            </a:r>
            <a:r>
              <a:rPr lang="ru-RU" sz="2000" dirty="0" smtClean="0">
                <a:latin typeface="Bookman Old Style" panose="02050604050505020204" pitchFamily="18" charset="0"/>
              </a:rPr>
              <a:t>). </a:t>
            </a:r>
          </a:p>
          <a:p>
            <a:pPr algn="just">
              <a:lnSpc>
                <a:spcPct val="110000"/>
              </a:lnSpc>
            </a:pPr>
            <a:r>
              <a:rPr lang="ru-RU" sz="2000" dirty="0" smtClean="0">
                <a:latin typeface="Bookman Old Style" panose="02050604050505020204" pitchFamily="18" charset="0"/>
              </a:rPr>
              <a:t>В </a:t>
            </a:r>
            <a:r>
              <a:rPr lang="ru-RU" sz="2000" dirty="0">
                <a:latin typeface="Bookman Old Style" panose="02050604050505020204" pitchFamily="18" charset="0"/>
              </a:rPr>
              <a:t>подразделе может быть размещена информация о </a:t>
            </a:r>
            <a:r>
              <a:rPr lang="ru-RU" sz="2000" dirty="0" smtClean="0">
                <a:latin typeface="Bookman Old Style" panose="02050604050505020204" pitchFamily="18" charset="0"/>
              </a:rPr>
              <a:t>порядке осуществления </a:t>
            </a:r>
            <a:r>
              <a:rPr lang="ru-RU" sz="2000" dirty="0">
                <a:latin typeface="Bookman Old Style" panose="02050604050505020204" pitchFamily="18" charset="0"/>
              </a:rPr>
              <a:t>деятельности по образовательным программам на </a:t>
            </a:r>
            <a:r>
              <a:rPr lang="ru-RU" sz="2000" dirty="0" smtClean="0">
                <a:latin typeface="Bookman Old Style" panose="02050604050505020204" pitchFamily="18" charset="0"/>
              </a:rPr>
              <a:t>площадке центра </a:t>
            </a:r>
            <a:r>
              <a:rPr lang="ru-RU" sz="2000" dirty="0">
                <a:latin typeface="Bookman Old Style" panose="02050604050505020204" pitchFamily="18" charset="0"/>
              </a:rPr>
              <a:t>«Точка роста», данные о сетевой форме реализации </a:t>
            </a:r>
            <a:r>
              <a:rPr lang="ru-RU" sz="2000" dirty="0" smtClean="0">
                <a:latin typeface="Bookman Old Style" panose="02050604050505020204" pitchFamily="18" charset="0"/>
              </a:rPr>
              <a:t>отдельных образовательных </a:t>
            </a:r>
            <a:r>
              <a:rPr lang="ru-RU" sz="2000" dirty="0">
                <a:latin typeface="Bookman Old Style" panose="02050604050505020204" pitchFamily="18" charset="0"/>
              </a:rPr>
              <a:t>программ, сведения о категории обучающихся</a:t>
            </a:r>
            <a:r>
              <a:rPr lang="ru-RU" sz="2000" dirty="0" smtClean="0">
                <a:latin typeface="Bookman Old Style" panose="02050604050505020204" pitchFamily="18" charset="0"/>
              </a:rPr>
              <a:t>, осваивающих </a:t>
            </a:r>
            <a:r>
              <a:rPr lang="ru-RU" sz="2000" dirty="0">
                <a:latin typeface="Bookman Old Style" panose="02050604050505020204" pitchFamily="18" charset="0"/>
              </a:rPr>
              <a:t>образовательные программы и иная информация </a:t>
            </a:r>
            <a:r>
              <a:rPr lang="ru-RU" sz="2000" dirty="0" smtClean="0">
                <a:latin typeface="Bookman Old Style" panose="02050604050505020204" pitchFamily="18" charset="0"/>
              </a:rPr>
              <a:t>об осуществлении </a:t>
            </a:r>
            <a:r>
              <a:rPr lang="ru-RU" sz="2000" dirty="0">
                <a:latin typeface="Bookman Old Style" panose="02050604050505020204" pitchFamily="18" charset="0"/>
              </a:rPr>
              <a:t>образовательной деятельности по </a:t>
            </a:r>
            <a:r>
              <a:rPr lang="ru-RU" sz="2000" dirty="0" smtClean="0">
                <a:latin typeface="Bookman Old Style" panose="02050604050505020204" pitchFamily="18" charset="0"/>
              </a:rPr>
              <a:t>реализации образовательных </a:t>
            </a:r>
            <a:r>
              <a:rPr lang="ru-RU" sz="2000" dirty="0">
                <a:latin typeface="Bookman Old Style" panose="02050604050505020204" pitchFamily="18" charset="0"/>
              </a:rPr>
              <a:t>программ общего и дополнительного образования </a:t>
            </a:r>
            <a:r>
              <a:rPr lang="ru-RU" sz="2000" dirty="0" smtClean="0">
                <a:latin typeface="Bookman Old Style" panose="02050604050505020204" pitchFamily="18" charset="0"/>
              </a:rPr>
              <a:t>с использованием </a:t>
            </a:r>
            <a:r>
              <a:rPr lang="ru-RU" sz="2000" dirty="0">
                <a:latin typeface="Bookman Old Style" panose="02050604050505020204" pitchFamily="18" charset="0"/>
              </a:rPr>
              <a:t>ресурсов центра «Точка роста</a:t>
            </a:r>
            <a:r>
              <a:rPr lang="ru-RU" sz="2000" dirty="0" smtClean="0">
                <a:latin typeface="Bookman Old Style" panose="02050604050505020204" pitchFamily="18" charset="0"/>
              </a:rPr>
              <a:t>». </a:t>
            </a:r>
          </a:p>
          <a:p>
            <a:pPr algn="just">
              <a:lnSpc>
                <a:spcPct val="110000"/>
              </a:lnSpc>
            </a:pPr>
            <a:r>
              <a:rPr lang="ru-RU" sz="2000" dirty="0" smtClean="0">
                <a:latin typeface="Bookman Old Style" panose="02050604050505020204" pitchFamily="18" charset="0"/>
              </a:rPr>
              <a:t>В качестве </a:t>
            </a:r>
            <a:r>
              <a:rPr lang="ru-RU" sz="2000" dirty="0">
                <a:latin typeface="Bookman Old Style" panose="02050604050505020204" pitchFamily="18" charset="0"/>
              </a:rPr>
              <a:t>справочных и методических материалов в подразделе </a:t>
            </a:r>
            <a:r>
              <a:rPr lang="ru-RU" sz="2000" dirty="0" smtClean="0">
                <a:latin typeface="Bookman Old Style" panose="02050604050505020204" pitchFamily="18" charset="0"/>
              </a:rPr>
              <a:t>могут быть </a:t>
            </a:r>
            <a:r>
              <a:rPr lang="ru-RU" sz="2000" dirty="0">
                <a:latin typeface="Bookman Old Style" panose="02050604050505020204" pitchFamily="18" charset="0"/>
              </a:rPr>
              <a:t>размещены методические пособия ФГАОУ ДПО «</a:t>
            </a:r>
            <a:r>
              <a:rPr lang="ru-RU" sz="2000" dirty="0" smtClean="0">
                <a:latin typeface="Bookman Old Style" panose="02050604050505020204" pitchFamily="18" charset="0"/>
              </a:rPr>
              <a:t>Академия </a:t>
            </a:r>
            <a:r>
              <a:rPr lang="ru-RU" sz="2000" dirty="0" err="1" smtClean="0">
                <a:latin typeface="Bookman Old Style" panose="02050604050505020204" pitchFamily="18" charset="0"/>
              </a:rPr>
              <a:t>Минпросвещения</a:t>
            </a:r>
            <a:r>
              <a:rPr lang="ru-RU" sz="2000" dirty="0" smtClean="0">
                <a:latin typeface="Bookman Old Style" panose="02050604050505020204" pitchFamily="18" charset="0"/>
              </a:rPr>
              <a:t> </a:t>
            </a:r>
            <a:r>
              <a:rPr lang="ru-RU" sz="2000" dirty="0">
                <a:latin typeface="Bookman Old Style" panose="02050604050505020204" pitchFamily="18" charset="0"/>
              </a:rPr>
              <a:t>России» по реализации образовательной деятельности </a:t>
            </a:r>
            <a:r>
              <a:rPr lang="ru-RU" sz="2000" dirty="0" smtClean="0">
                <a:latin typeface="Bookman Old Style" panose="02050604050505020204" pitchFamily="18" charset="0"/>
              </a:rPr>
              <a:t>на базе </a:t>
            </a:r>
            <a:r>
              <a:rPr lang="ru-RU" sz="2000" dirty="0">
                <a:latin typeface="Bookman Old Style" panose="02050604050505020204" pitchFamily="18" charset="0"/>
              </a:rPr>
              <a:t>центра «Точка роста».</a:t>
            </a:r>
            <a:r>
              <a:rPr lang="ru-RU" sz="2000" dirty="0" smtClean="0">
                <a:latin typeface="Bookman Old Style" panose="02050604050505020204" pitchFamily="18" charset="0"/>
              </a:rPr>
              <a:t> </a:t>
            </a:r>
            <a:endParaRPr lang="ru-RU" dirty="0" smtClean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86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подраздела «Образовательные программы» (Извлечение)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4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525" name="Picture 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97" y="1432474"/>
            <a:ext cx="10047721" cy="504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original-file-svg-file-nominally-550-400-pixels-file-siz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821" y="5162250"/>
            <a:ext cx="489610" cy="3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подраздела «Образовательные программы» (Извлечение)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41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original-file-svg-file-nominally-550-400-pixels-file-siz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821" y="5162250"/>
            <a:ext cx="489610" cy="3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07" y="1366982"/>
            <a:ext cx="3630817" cy="51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893" y="1402982"/>
            <a:ext cx="3753190" cy="51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83" y="1366982"/>
            <a:ext cx="3748399" cy="51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9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Подраздел «</a:t>
            </a: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Педагоги»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5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2057" y="1368436"/>
            <a:ext cx="11567885" cy="5453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5000"/>
              </a:lnSpc>
            </a:pPr>
            <a:r>
              <a:rPr lang="ru-RU" sz="2000" dirty="0" smtClean="0">
                <a:latin typeface="Bookman Old Style" panose="02050604050505020204" pitchFamily="18" charset="0"/>
              </a:rPr>
              <a:t>Подраздел </a:t>
            </a:r>
            <a:r>
              <a:rPr lang="ru-RU" sz="2000" dirty="0">
                <a:latin typeface="Bookman Old Style" panose="02050604050505020204" pitchFamily="18" charset="0"/>
              </a:rPr>
              <a:t>содержит информацию о </a:t>
            </a:r>
            <a:r>
              <a:rPr lang="ru-RU" sz="2000" dirty="0" smtClean="0">
                <a:latin typeface="Bookman Old Style" panose="02050604050505020204" pitchFamily="18" charset="0"/>
              </a:rPr>
              <a:t>педагогических работниках </a:t>
            </a:r>
            <a:r>
              <a:rPr lang="ru-RU" sz="2000" dirty="0">
                <a:latin typeface="Bookman Old Style" panose="02050604050505020204" pitchFamily="18" charset="0"/>
              </a:rPr>
              <a:t>общеобразовательной организации</a:t>
            </a:r>
            <a:r>
              <a:rPr lang="ru-RU" sz="2000" dirty="0" smtClean="0">
                <a:latin typeface="Bookman Old Style" panose="02050604050505020204" pitchFamily="18" charset="0"/>
              </a:rPr>
              <a:t>, осуществляющих образовательную </a:t>
            </a:r>
            <a:r>
              <a:rPr lang="ru-RU" sz="2000" dirty="0">
                <a:latin typeface="Bookman Old Style" panose="02050604050505020204" pitchFamily="18" charset="0"/>
              </a:rPr>
              <a:t>деятельность с использованием ресурсов центра «</a:t>
            </a:r>
            <a:r>
              <a:rPr lang="ru-RU" sz="2000" dirty="0" smtClean="0">
                <a:latin typeface="Bookman Old Style" panose="02050604050505020204" pitchFamily="18" charset="0"/>
              </a:rPr>
              <a:t>Точка роста». </a:t>
            </a:r>
          </a:p>
          <a:p>
            <a:pPr algn="just">
              <a:lnSpc>
                <a:spcPct val="135000"/>
              </a:lnSpc>
            </a:pPr>
            <a:r>
              <a:rPr lang="ru-RU" sz="2000" dirty="0" smtClean="0">
                <a:latin typeface="Bookman Old Style" panose="02050604050505020204" pitchFamily="18" charset="0"/>
              </a:rPr>
              <a:t>Данные </a:t>
            </a:r>
            <a:r>
              <a:rPr lang="ru-RU" sz="2000" dirty="0">
                <a:latin typeface="Bookman Old Style" panose="02050604050505020204" pitchFamily="18" charset="0"/>
              </a:rPr>
              <a:t>о педагогических работниках рекомендуется представлять </a:t>
            </a:r>
            <a:r>
              <a:rPr lang="ru-RU" sz="2000" dirty="0" smtClean="0">
                <a:latin typeface="Bookman Old Style" panose="02050604050505020204" pitchFamily="18" charset="0"/>
              </a:rPr>
              <a:t>в формате</a:t>
            </a:r>
            <a:r>
              <a:rPr lang="ru-RU" sz="2000" dirty="0">
                <a:latin typeface="Bookman Old Style" panose="02050604050505020204" pitchFamily="18" charset="0"/>
              </a:rPr>
              <a:t>, соответствующем требованиям к наполнению </a:t>
            </a:r>
            <a:r>
              <a:rPr lang="ru-RU" sz="2000" dirty="0" smtClean="0">
                <a:latin typeface="Bookman Old Style" panose="02050604050505020204" pitchFamily="18" charset="0"/>
              </a:rPr>
              <a:t>подраздела «</a:t>
            </a:r>
            <a:r>
              <a:rPr lang="ru-RU" sz="2000" dirty="0">
                <a:latin typeface="Bookman Old Style" panose="02050604050505020204" pitchFamily="18" charset="0"/>
              </a:rPr>
              <a:t>Руководство. Педагогический (научно-педагогический) состав» </a:t>
            </a:r>
            <a:r>
              <a:rPr lang="ru-RU" sz="2000" dirty="0" smtClean="0">
                <a:latin typeface="Bookman Old Style" panose="02050604050505020204" pitchFamily="18" charset="0"/>
              </a:rPr>
              <a:t>раздела «</a:t>
            </a:r>
            <a:r>
              <a:rPr lang="ru-RU" sz="2000" dirty="0">
                <a:latin typeface="Bookman Old Style" panose="02050604050505020204" pitchFamily="18" charset="0"/>
              </a:rPr>
              <a:t>Сведения об образовательной организации», действующим в </a:t>
            </a:r>
            <a:r>
              <a:rPr lang="ru-RU" sz="2000" dirty="0" smtClean="0">
                <a:latin typeface="Bookman Old Style" panose="02050604050505020204" pitchFamily="18" charset="0"/>
              </a:rPr>
              <a:t>соответствии со </a:t>
            </a:r>
            <a:r>
              <a:rPr lang="ru-RU" sz="2000" dirty="0">
                <a:latin typeface="Bookman Old Style" panose="02050604050505020204" pitchFamily="18" charset="0"/>
              </a:rPr>
              <a:t>статьей </a:t>
            </a:r>
            <a:r>
              <a:rPr lang="ru-RU" sz="2000" dirty="0" smtClean="0">
                <a:latin typeface="Bookman Old Style" panose="02050604050505020204" pitchFamily="18" charset="0"/>
              </a:rPr>
              <a:t>29 Федерального </a:t>
            </a:r>
            <a:r>
              <a:rPr lang="ru-RU" sz="2000" dirty="0">
                <a:latin typeface="Bookman Old Style" panose="02050604050505020204" pitchFamily="18" charset="0"/>
              </a:rPr>
              <a:t>закона Российской Федерации от 29.12.2012 </a:t>
            </a:r>
            <a:r>
              <a:rPr lang="ru-RU" sz="2000" dirty="0" smtClean="0">
                <a:latin typeface="Bookman Old Style" panose="02050604050505020204" pitchFamily="18" charset="0"/>
              </a:rPr>
              <a:t>№ 273-ФЗ </a:t>
            </a:r>
            <a:r>
              <a:rPr lang="ru-RU" sz="2000" dirty="0">
                <a:latin typeface="Bookman Old Style" panose="02050604050505020204" pitchFamily="18" charset="0"/>
              </a:rPr>
              <a:t>«Об образовании в Российской Федерации» и приказом </a:t>
            </a:r>
            <a:r>
              <a:rPr lang="ru-RU" sz="2000" dirty="0" smtClean="0">
                <a:latin typeface="Bookman Old Style" panose="02050604050505020204" pitchFamily="18" charset="0"/>
              </a:rPr>
              <a:t>Федеральной службы </a:t>
            </a:r>
            <a:r>
              <a:rPr lang="ru-RU" sz="2000" dirty="0">
                <a:latin typeface="Bookman Old Style" panose="02050604050505020204" pitchFamily="18" charset="0"/>
              </a:rPr>
              <a:t>по надзору в сфере образования и науки от 14.08.2020 г. № 831 «</a:t>
            </a:r>
            <a:r>
              <a:rPr lang="ru-RU" sz="2000" dirty="0" smtClean="0">
                <a:latin typeface="Bookman Old Style" panose="02050604050505020204" pitchFamily="18" charset="0"/>
              </a:rPr>
              <a:t>Об утверждении </a:t>
            </a:r>
            <a:r>
              <a:rPr lang="ru-RU" sz="2000" dirty="0">
                <a:latin typeface="Bookman Old Style" panose="02050604050505020204" pitchFamily="18" charset="0"/>
              </a:rPr>
              <a:t>Требований к структуре официального сайта </a:t>
            </a:r>
            <a:r>
              <a:rPr lang="ru-RU" sz="2000" dirty="0" smtClean="0">
                <a:latin typeface="Bookman Old Style" panose="02050604050505020204" pitchFamily="18" charset="0"/>
              </a:rPr>
              <a:t>образовательной организации </a:t>
            </a:r>
            <a:r>
              <a:rPr lang="ru-RU" sz="2000" dirty="0">
                <a:latin typeface="Bookman Old Style" panose="02050604050505020204" pitchFamily="18" charset="0"/>
              </a:rPr>
              <a:t>в информационно-телекоммуникационной сети «Интернет» </a:t>
            </a:r>
            <a:r>
              <a:rPr lang="ru-RU" sz="2000" dirty="0" smtClean="0">
                <a:latin typeface="Bookman Old Style" panose="02050604050505020204" pitchFamily="18" charset="0"/>
              </a:rPr>
              <a:t>и формату </a:t>
            </a:r>
            <a:r>
              <a:rPr lang="ru-RU" sz="2000" dirty="0">
                <a:latin typeface="Bookman Old Style" panose="02050604050505020204" pitchFamily="18" charset="0"/>
              </a:rPr>
              <a:t>представления информации</a:t>
            </a:r>
            <a:r>
              <a:rPr lang="ru-RU" sz="2000" dirty="0" smtClean="0">
                <a:latin typeface="Bookman Old Style" panose="02050604050505020204" pitchFamily="18" charset="0"/>
              </a:rPr>
              <a:t>».</a:t>
            </a:r>
          </a:p>
          <a:p>
            <a:pPr algn="just">
              <a:lnSpc>
                <a:spcPct val="135000"/>
              </a:lnSpc>
            </a:pPr>
            <a:r>
              <a:rPr lang="ru-RU" sz="2000" dirty="0" smtClean="0">
                <a:latin typeface="Bookman Old Style" panose="02050604050505020204" pitchFamily="18" charset="0"/>
              </a:rPr>
              <a:t>Информацию рекомендуется размещать </a:t>
            </a:r>
            <a:r>
              <a:rPr lang="ru-RU" sz="2000" dirty="0">
                <a:latin typeface="Bookman Old Style" panose="02050604050505020204" pitchFamily="18" charset="0"/>
              </a:rPr>
              <a:t>с фотографиями педагогических работников</a:t>
            </a:r>
            <a:r>
              <a:rPr lang="ru-RU" sz="2000" dirty="0" smtClean="0">
                <a:latin typeface="Bookman Old Style" panose="02050604050505020204" pitchFamily="18" charset="0"/>
              </a:rPr>
              <a:t>. </a:t>
            </a:r>
            <a:endParaRPr lang="ru-RU" dirty="0" smtClean="0"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2057" y="6433233"/>
            <a:ext cx="11400331" cy="324000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67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подраздела </a:t>
            </a:r>
            <a:r>
              <a:rPr lang="ru-RU" sz="28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«</a:t>
            </a: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Педагоги»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36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b="26352"/>
          <a:stretch/>
        </p:blipFill>
        <p:spPr>
          <a:xfrm>
            <a:off x="150590" y="1381676"/>
            <a:ext cx="11817796" cy="543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89195" b="29303"/>
          <a:stretch/>
        </p:blipFill>
        <p:spPr>
          <a:xfrm>
            <a:off x="-14428" y="30424"/>
            <a:ext cx="991893" cy="8404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3115" y="-17934"/>
            <a:ext cx="10814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Методические указания по формированию специальных разделов на сайтах ОО, на базе которых создаются центры образования «Точка </a:t>
            </a:r>
            <a:r>
              <a:rPr lang="ru-RU" sz="24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роста</a:t>
            </a:r>
            <a:r>
              <a:rPr lang="ru-RU" sz="24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»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466" y="1405431"/>
            <a:ext cx="8748517" cy="40670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546" y="5695477"/>
            <a:ext cx="11532359" cy="1171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2000" dirty="0">
                <a:latin typeface="Bookman Old Style" panose="02050604050505020204" pitchFamily="18" charset="0"/>
              </a:rPr>
              <a:t>Указания предназначены для </a:t>
            </a:r>
            <a:r>
              <a:rPr lang="ru-RU" sz="2000" dirty="0" smtClean="0">
                <a:latin typeface="Bookman Old Style" panose="02050604050505020204" pitchFamily="18" charset="0"/>
              </a:rPr>
              <a:t>… руководителей </a:t>
            </a:r>
            <a:r>
              <a:rPr lang="ru-RU" sz="2000" dirty="0">
                <a:latin typeface="Bookman Old Style" panose="02050604050505020204" pitchFamily="18" charset="0"/>
              </a:rPr>
              <a:t>образовательных организаций и лиц, ответственных за ведение официальных сайтов образовательных организаций, участвующих в данных мероприятиях</a:t>
            </a:r>
            <a:r>
              <a:rPr lang="ru-RU" sz="2000" dirty="0" smtClean="0">
                <a:latin typeface="Bookman Old Style" panose="02050604050505020204" pitchFamily="18" charset="0"/>
              </a:rPr>
              <a:t>.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70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Подраздел «Материально-техническая база</a:t>
            </a: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»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0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2057" y="1368436"/>
            <a:ext cx="1156788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5000"/>
              </a:lnSpc>
            </a:pPr>
            <a:r>
              <a:rPr lang="ru-RU" sz="2000" dirty="0">
                <a:latin typeface="Bookman Old Style" panose="02050604050505020204" pitchFamily="18" charset="0"/>
              </a:rPr>
              <a:t>Подраздел содержит информацию о помещениях и оборудовании, которые входят в состав материально-технической базы центра «Точка роста» на базе общеобразовательной организации</a:t>
            </a:r>
            <a:r>
              <a:rPr lang="ru-RU" sz="2000" dirty="0" smtClean="0">
                <a:latin typeface="Bookman Old Style" panose="020506040505050202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ru-RU" sz="2000" dirty="0" smtClean="0">
                <a:latin typeface="Bookman Old Style" panose="02050604050505020204" pitchFamily="18" charset="0"/>
              </a:rPr>
              <a:t>В </a:t>
            </a:r>
            <a:r>
              <a:rPr lang="ru-RU" sz="2000" dirty="0">
                <a:latin typeface="Bookman Old Style" panose="02050604050505020204" pitchFamily="18" charset="0"/>
              </a:rPr>
              <a:t>подразделе рекомендуется представить информацию о переоборудованных для создания центра помещениях общеобразовательной организации с представлением характеристик данных помещений и фотоматериалов, демонстрирующих сформированное образовательное пространство. </a:t>
            </a:r>
            <a:endParaRPr lang="ru-RU" sz="2000" dirty="0" smtClean="0">
              <a:latin typeface="Bookman Old Style" panose="02050604050505020204" pitchFamily="18" charset="0"/>
            </a:endParaRPr>
          </a:p>
          <a:p>
            <a:pPr algn="just">
              <a:lnSpc>
                <a:spcPct val="135000"/>
              </a:lnSpc>
            </a:pPr>
            <a:r>
              <a:rPr lang="ru-RU" sz="2000" dirty="0" smtClean="0">
                <a:latin typeface="Bookman Old Style" panose="02050604050505020204" pitchFamily="18" charset="0"/>
              </a:rPr>
              <a:t>Размещение </a:t>
            </a:r>
            <a:r>
              <a:rPr lang="ru-RU" sz="2000" dirty="0">
                <a:latin typeface="Bookman Old Style" panose="02050604050505020204" pitchFamily="18" charset="0"/>
              </a:rPr>
              <a:t>информации о средствах обучения и воспитания, оборудовании, которым оснащен центр «Точка роста», возможно в формате документа с перечнем всех имеющихся единиц оборудования или описания   данного оборудования</a:t>
            </a:r>
            <a:r>
              <a:rPr lang="ru-RU" sz="2000" dirty="0" smtClean="0">
                <a:latin typeface="Bookman Old Style" panose="02050604050505020204" pitchFamily="18" charset="0"/>
              </a:rPr>
              <a:t>.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7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подраздела </a:t>
            </a:r>
            <a:r>
              <a:rPr lang="ru-RU" sz="28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«Материально-техническая база</a:t>
            </a: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»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3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b="16286"/>
          <a:stretch/>
        </p:blipFill>
        <p:spPr>
          <a:xfrm>
            <a:off x="839488" y="1354707"/>
            <a:ext cx="10440000" cy="546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3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подраздела </a:t>
            </a:r>
            <a:r>
              <a:rPr lang="ru-RU" sz="28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«Материально-техническая база</a:t>
            </a: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»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07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b="15797"/>
          <a:stretch/>
        </p:blipFill>
        <p:spPr>
          <a:xfrm>
            <a:off x="839488" y="1423449"/>
            <a:ext cx="10440000" cy="5494235"/>
          </a:xfrm>
          <a:prstGeom prst="rect">
            <a:avLst/>
          </a:prstGeom>
        </p:spPr>
      </p:pic>
      <p:pic>
        <p:nvPicPr>
          <p:cNvPr id="8" name="Picture 4" descr="original-file-svg-file-nominally-550-400-pixels-file-siz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152" y="2415807"/>
            <a:ext cx="400213" cy="29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9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подраздела </a:t>
            </a:r>
            <a:r>
              <a:rPr lang="ru-RU" sz="28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«Материально-техническая база</a:t>
            </a: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»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61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152" name="Picture 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55585" y="565165"/>
            <a:ext cx="4347297" cy="604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6255" y="1413164"/>
            <a:ext cx="564341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Общее оборудование (физика, химия, биология)</a:t>
            </a:r>
            <a:endParaRPr lang="ru-RU" sz="1400" dirty="0"/>
          </a:p>
          <a:p>
            <a:pPr fontAlgn="base"/>
            <a:r>
              <a:rPr lang="ru-RU" sz="1400" dirty="0">
                <a:hlinkClick r:id="rId7"/>
              </a:rPr>
              <a:t>Материально-техническая база Центра «Точка роста»</a:t>
            </a:r>
            <a:endParaRPr lang="ru-RU" sz="1400" dirty="0"/>
          </a:p>
          <a:p>
            <a:pPr fontAlgn="base"/>
            <a:r>
              <a:rPr lang="ru-RU" sz="1400" dirty="0"/>
              <a:t>Цифровая лаборатория ученическая (физика, химия, биология).</a:t>
            </a:r>
          </a:p>
          <a:p>
            <a:pPr fontAlgn="base"/>
            <a:r>
              <a:rPr lang="ru-RU" sz="1400" dirty="0"/>
              <a:t>Комплект посуды и оборудования для ученических опытов (физика, химия, биология).</a:t>
            </a:r>
          </a:p>
          <a:p>
            <a:r>
              <a:rPr lang="ru-RU" sz="1400" b="1" dirty="0"/>
              <a:t>Биология:</a:t>
            </a:r>
            <a:endParaRPr lang="ru-RU" sz="1400" dirty="0"/>
          </a:p>
          <a:p>
            <a:pPr fontAlgn="base"/>
            <a:r>
              <a:rPr lang="ru-RU" sz="1400" dirty="0"/>
              <a:t>Комплект влажных препаратов демонстрационный.</a:t>
            </a:r>
          </a:p>
          <a:p>
            <a:pPr fontAlgn="base"/>
            <a:r>
              <a:rPr lang="ru-RU" sz="1400" dirty="0"/>
              <a:t>Комплект гербариев демонстрационный.</a:t>
            </a:r>
          </a:p>
          <a:p>
            <a:pPr fontAlgn="base"/>
            <a:r>
              <a:rPr lang="ru-RU" sz="1400" dirty="0"/>
              <a:t>Комплект коллекций демонстрационный (по разным темам курса биологии).</a:t>
            </a:r>
          </a:p>
          <a:p>
            <a:pPr fontAlgn="base"/>
            <a:r>
              <a:rPr lang="ru-RU" sz="1400" dirty="0">
                <a:hlinkClick r:id="rId8"/>
              </a:rPr>
              <a:t>Паспорт «Цифровая лаборатория по биологии (ученическая)»</a:t>
            </a:r>
            <a:endParaRPr lang="ru-RU" sz="1400" dirty="0"/>
          </a:p>
          <a:p>
            <a:r>
              <a:rPr lang="ru-RU" sz="1400" b="1" dirty="0"/>
              <a:t>Химия:</a:t>
            </a:r>
            <a:endParaRPr lang="ru-RU" sz="1400" dirty="0"/>
          </a:p>
          <a:p>
            <a:pPr fontAlgn="base"/>
            <a:r>
              <a:rPr lang="ru-RU" sz="1400" dirty="0"/>
              <a:t>Демонстрационное оборудование.</a:t>
            </a:r>
          </a:p>
          <a:p>
            <a:pPr fontAlgn="base"/>
            <a:r>
              <a:rPr lang="ru-RU" sz="1400" dirty="0"/>
              <a:t>Комплект химических реактивов.</a:t>
            </a:r>
          </a:p>
          <a:p>
            <a:pPr fontAlgn="base"/>
            <a:r>
              <a:rPr lang="ru-RU" sz="1400" dirty="0"/>
              <a:t>Комплект коллекций («Волокна», «Металлы», «Пластмассы», набор для составления моделей молекул и др.)</a:t>
            </a:r>
          </a:p>
          <a:p>
            <a:pPr fontAlgn="base"/>
            <a:r>
              <a:rPr lang="ru-RU" sz="1400" dirty="0">
                <a:hlinkClick r:id="rId9"/>
              </a:rPr>
              <a:t>Паспорт «Цифровая лаборатория по химии (ученическая)»</a:t>
            </a:r>
            <a:endParaRPr lang="ru-RU" sz="1400" dirty="0"/>
          </a:p>
          <a:p>
            <a:r>
              <a:rPr lang="ru-RU" sz="1400" b="1" dirty="0"/>
              <a:t>Физика:</a:t>
            </a:r>
            <a:endParaRPr lang="ru-RU" sz="1400" dirty="0"/>
          </a:p>
          <a:p>
            <a:pPr fontAlgn="base"/>
            <a:r>
              <a:rPr lang="ru-RU" sz="1400" dirty="0"/>
              <a:t>Демонстрационное оборудование.</a:t>
            </a:r>
          </a:p>
          <a:p>
            <a:pPr fontAlgn="base"/>
            <a:r>
              <a:rPr lang="ru-RU" sz="1400" dirty="0"/>
              <a:t>Оборудование для лабораторных работ и ученических опытов (на базе комплектов для ОГЭ).</a:t>
            </a:r>
          </a:p>
          <a:p>
            <a:pPr fontAlgn="base"/>
            <a:r>
              <a:rPr lang="ru-RU" sz="1400" dirty="0"/>
              <a:t>Центр образования «Точка роста» естественно — научной и технологической направленностей.</a:t>
            </a:r>
          </a:p>
          <a:p>
            <a:pPr fontAlgn="base"/>
            <a:r>
              <a:rPr lang="ru-RU" sz="1400" dirty="0">
                <a:hlinkClick r:id="rId10"/>
              </a:rPr>
              <a:t>Паспорт «Цифровая лаборатория по физики (ученическая)»</a:t>
            </a:r>
            <a:endParaRPr lang="ru-RU" sz="1400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15761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подраздела </a:t>
            </a:r>
            <a:r>
              <a:rPr lang="ru-RU" sz="28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«Материально-техническая база</a:t>
            </a: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»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1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b="15916"/>
          <a:stretch/>
        </p:blipFill>
        <p:spPr>
          <a:xfrm>
            <a:off x="1039417" y="1381676"/>
            <a:ext cx="10440000" cy="5486531"/>
          </a:xfrm>
          <a:prstGeom prst="rect">
            <a:avLst/>
          </a:prstGeom>
        </p:spPr>
      </p:pic>
      <p:pic>
        <p:nvPicPr>
          <p:cNvPr id="8" name="Picture 4" descr="original-file-svg-file-nominally-550-400-pixels-file-siz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336" y="2725090"/>
            <a:ext cx="400213" cy="29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9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подраздела </a:t>
            </a:r>
            <a:r>
              <a:rPr lang="ru-RU" sz="28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«Материально-техническая база</a:t>
            </a: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»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1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t="7669"/>
          <a:stretch/>
        </p:blipFill>
        <p:spPr>
          <a:xfrm>
            <a:off x="315812" y="1348509"/>
            <a:ext cx="7537563" cy="2582685"/>
          </a:xfrm>
          <a:prstGeom prst="rect">
            <a:avLst/>
          </a:prstGeom>
        </p:spPr>
      </p:pic>
      <p:pic>
        <p:nvPicPr>
          <p:cNvPr id="51248" name="Picture 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27" y="1240909"/>
            <a:ext cx="3579447" cy="269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9" name="Picture 4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27" y="4082472"/>
            <a:ext cx="3573316" cy="267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0" name="Picture 5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12" y="4082472"/>
            <a:ext cx="3548712" cy="267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1" name="Picture 5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984" y="4082472"/>
            <a:ext cx="3579007" cy="267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35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Подраздел </a:t>
            </a: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«Режим </a:t>
            </a:r>
            <a:r>
              <a:rPr lang="ru-RU" sz="28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занятий</a:t>
            </a: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»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2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2057" y="1368436"/>
            <a:ext cx="11567885" cy="5218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ru-RU" sz="2000" dirty="0">
                <a:latin typeface="Bookman Old Style" panose="02050604050505020204" pitchFamily="18" charset="0"/>
              </a:rPr>
              <a:t>Подраздел содержит информацию о проводимых на базе центра «Точка роста» учебных занятиях (урочной и внеурочной деятельности, дополнительного образования). Режим занятий представляется в формате документа с указанием порядка реализации образовательной деятельности (либо ссылка на Режим занятий обучающихся</a:t>
            </a:r>
            <a:r>
              <a:rPr lang="ru-RU" sz="2000" dirty="0" smtClean="0">
                <a:latin typeface="Bookman Old Style" panose="02050604050505020204" pitchFamily="18" charset="0"/>
              </a:rPr>
              <a:t>, размещенный </a:t>
            </a:r>
            <a:r>
              <a:rPr lang="ru-RU" sz="2000" dirty="0">
                <a:latin typeface="Bookman Old Style" panose="02050604050505020204" pitchFamily="18" charset="0"/>
              </a:rPr>
              <a:t>в разделе «Сведения об образовательной организации» с имеющимися сведениями о режиме занятий на площадке центра «Точка роста») или описания реализуемых занятий с указанием примерного графика их проведения. </a:t>
            </a:r>
            <a:endParaRPr lang="ru-RU" sz="2000" dirty="0" smtClean="0">
              <a:latin typeface="Bookman Old Style" panose="02050604050505020204" pitchFamily="18" charset="0"/>
            </a:endParaRPr>
          </a:p>
          <a:p>
            <a:pPr algn="just">
              <a:lnSpc>
                <a:spcPct val="140000"/>
              </a:lnSpc>
            </a:pPr>
            <a:r>
              <a:rPr lang="ru-RU" sz="2000" dirty="0" smtClean="0">
                <a:latin typeface="Bookman Old Style" panose="02050604050505020204" pitchFamily="18" charset="0"/>
              </a:rPr>
              <a:t>Подраздел </a:t>
            </a:r>
            <a:r>
              <a:rPr lang="ru-RU" sz="2000" dirty="0">
                <a:latin typeface="Bookman Old Style" panose="02050604050505020204" pitchFamily="18" charset="0"/>
              </a:rPr>
              <a:t>характеризует наполненность площадки центра «Точка роста» образовательной деятельностью и обеспечивает доступность информации обучающимся о наличии возможности использовать </a:t>
            </a:r>
            <a:r>
              <a:rPr lang="ru-RU" sz="2000" dirty="0" smtClean="0">
                <a:latin typeface="Bookman Old Style" panose="02050604050505020204" pitchFamily="18" charset="0"/>
              </a:rPr>
              <a:t>помещения центра </a:t>
            </a:r>
            <a:r>
              <a:rPr lang="ru-RU" sz="2000" dirty="0">
                <a:latin typeface="Bookman Old Style" panose="02050604050505020204" pitchFamily="18" charset="0"/>
              </a:rPr>
              <a:t>для индивидуальной работы, проектной деятельности и иных видов образовательных активностей. </a:t>
            </a:r>
          </a:p>
        </p:txBody>
      </p:sp>
    </p:spTree>
    <p:extLst>
      <p:ext uri="{BB962C8B-B14F-4D97-AF65-F5344CB8AC3E}">
        <p14:creationId xmlns:p14="http://schemas.microsoft.com/office/powerpoint/2010/main" val="177374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подраздела «Режим </a:t>
            </a:r>
            <a:r>
              <a:rPr lang="ru-RU" sz="28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занятий</a:t>
            </a: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»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83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272" name="Picture 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77" y="1459345"/>
            <a:ext cx="4338661" cy="51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73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838" y="1459345"/>
            <a:ext cx="3624414" cy="51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74" name="Picture 5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847" y="1459345"/>
            <a:ext cx="3585200" cy="51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379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подраздела «Режим </a:t>
            </a:r>
            <a:r>
              <a:rPr lang="ru-RU" sz="28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занятий</a:t>
            </a: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»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7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757840"/>
              </p:ext>
            </p:extLst>
          </p:nvPr>
        </p:nvGraphicFramePr>
        <p:xfrm>
          <a:off x="267853" y="1467811"/>
          <a:ext cx="11628582" cy="4942840"/>
        </p:xfrm>
        <a:graphic>
          <a:graphicData uri="http://schemas.openxmlformats.org/drawingml/2006/table">
            <a:tbl>
              <a:tblPr firstRow="1" bandRow="1"/>
              <a:tblGrid>
                <a:gridCol w="1661226"/>
                <a:gridCol w="1661226"/>
                <a:gridCol w="1661226"/>
                <a:gridCol w="1661226"/>
                <a:gridCol w="1661226"/>
                <a:gridCol w="1661226"/>
                <a:gridCol w="1661226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Понедельник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Вторник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Среда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Четверг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Пятница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Суббота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Кабинет </a:t>
                      </a:r>
                      <a:r>
                        <a:rPr lang="ru-RU" dirty="0" smtClean="0"/>
                        <a:t>биологии и химии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</a:p>
                    <a:p>
                      <a:r>
                        <a:rPr lang="ru-RU" dirty="0" smtClean="0"/>
                        <a:t>2.</a:t>
                      </a:r>
                    </a:p>
                    <a:p>
                      <a:r>
                        <a:rPr lang="ru-RU" dirty="0" smtClean="0"/>
                        <a:t>3.</a:t>
                      </a:r>
                    </a:p>
                    <a:p>
                      <a:r>
                        <a:rPr lang="ru-RU" dirty="0" smtClean="0"/>
                        <a:t>4.</a:t>
                      </a:r>
                    </a:p>
                    <a:p>
                      <a:r>
                        <a:rPr lang="ru-RU" dirty="0" smtClean="0"/>
                        <a:t>5.</a:t>
                      </a:r>
                    </a:p>
                    <a:p>
                      <a:r>
                        <a:rPr lang="ru-RU" dirty="0" smtClean="0"/>
                        <a:t>6.</a:t>
                      </a:r>
                    </a:p>
                    <a:p>
                      <a:r>
                        <a:rPr lang="ru-RU" dirty="0" smtClean="0"/>
                        <a:t>7.</a:t>
                      </a:r>
                    </a:p>
                    <a:p>
                      <a:r>
                        <a:rPr lang="ru-RU" dirty="0" smtClean="0"/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</a:p>
                    <a:p>
                      <a:r>
                        <a:rPr lang="ru-RU" dirty="0" smtClean="0"/>
                        <a:t>2.</a:t>
                      </a:r>
                    </a:p>
                    <a:p>
                      <a:r>
                        <a:rPr lang="ru-RU" dirty="0" smtClean="0"/>
                        <a:t>3.</a:t>
                      </a:r>
                    </a:p>
                    <a:p>
                      <a:r>
                        <a:rPr lang="ru-RU" dirty="0" smtClean="0"/>
                        <a:t>4.</a:t>
                      </a:r>
                    </a:p>
                    <a:p>
                      <a:r>
                        <a:rPr lang="ru-RU" dirty="0" smtClean="0"/>
                        <a:t>5.</a:t>
                      </a:r>
                    </a:p>
                    <a:p>
                      <a:r>
                        <a:rPr lang="ru-RU" dirty="0" smtClean="0"/>
                        <a:t>6.</a:t>
                      </a:r>
                    </a:p>
                    <a:p>
                      <a:r>
                        <a:rPr lang="ru-RU" dirty="0" smtClean="0"/>
                        <a:t>7.</a:t>
                      </a:r>
                    </a:p>
                    <a:p>
                      <a:r>
                        <a:rPr lang="ru-RU" dirty="0" smtClean="0"/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</a:p>
                    <a:p>
                      <a:r>
                        <a:rPr lang="ru-RU" dirty="0" smtClean="0"/>
                        <a:t>2.</a:t>
                      </a:r>
                    </a:p>
                    <a:p>
                      <a:r>
                        <a:rPr lang="ru-RU" dirty="0" smtClean="0"/>
                        <a:t>3.</a:t>
                      </a:r>
                    </a:p>
                    <a:p>
                      <a:r>
                        <a:rPr lang="ru-RU" dirty="0" smtClean="0"/>
                        <a:t>4.</a:t>
                      </a:r>
                    </a:p>
                    <a:p>
                      <a:r>
                        <a:rPr lang="ru-RU" dirty="0" smtClean="0"/>
                        <a:t>5.</a:t>
                      </a:r>
                    </a:p>
                    <a:p>
                      <a:r>
                        <a:rPr lang="ru-RU" dirty="0" smtClean="0"/>
                        <a:t>6.</a:t>
                      </a:r>
                    </a:p>
                    <a:p>
                      <a:r>
                        <a:rPr lang="ru-RU" dirty="0" smtClean="0"/>
                        <a:t>7.</a:t>
                      </a:r>
                    </a:p>
                    <a:p>
                      <a:r>
                        <a:rPr lang="ru-RU" dirty="0" smtClean="0"/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</a:p>
                    <a:p>
                      <a:r>
                        <a:rPr lang="ru-RU" dirty="0" smtClean="0"/>
                        <a:t>2.</a:t>
                      </a:r>
                    </a:p>
                    <a:p>
                      <a:r>
                        <a:rPr lang="ru-RU" dirty="0" smtClean="0"/>
                        <a:t>3.</a:t>
                      </a:r>
                    </a:p>
                    <a:p>
                      <a:r>
                        <a:rPr lang="ru-RU" dirty="0" smtClean="0"/>
                        <a:t>4.</a:t>
                      </a:r>
                    </a:p>
                    <a:p>
                      <a:r>
                        <a:rPr lang="ru-RU" dirty="0" smtClean="0"/>
                        <a:t>5.</a:t>
                      </a:r>
                    </a:p>
                    <a:p>
                      <a:r>
                        <a:rPr lang="ru-RU" dirty="0" smtClean="0"/>
                        <a:t>6.</a:t>
                      </a:r>
                    </a:p>
                    <a:p>
                      <a:r>
                        <a:rPr lang="ru-RU" dirty="0" smtClean="0"/>
                        <a:t>7.</a:t>
                      </a:r>
                    </a:p>
                    <a:p>
                      <a:r>
                        <a:rPr lang="ru-RU" dirty="0" smtClean="0"/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</a:p>
                    <a:p>
                      <a:r>
                        <a:rPr lang="ru-RU" dirty="0" smtClean="0"/>
                        <a:t>2.</a:t>
                      </a:r>
                    </a:p>
                    <a:p>
                      <a:r>
                        <a:rPr lang="ru-RU" dirty="0" smtClean="0"/>
                        <a:t>3.</a:t>
                      </a:r>
                    </a:p>
                    <a:p>
                      <a:r>
                        <a:rPr lang="ru-RU" dirty="0" smtClean="0"/>
                        <a:t>4.</a:t>
                      </a:r>
                    </a:p>
                    <a:p>
                      <a:r>
                        <a:rPr lang="ru-RU" dirty="0" smtClean="0"/>
                        <a:t>5.</a:t>
                      </a:r>
                    </a:p>
                    <a:p>
                      <a:r>
                        <a:rPr lang="ru-RU" dirty="0" smtClean="0"/>
                        <a:t>6.</a:t>
                      </a:r>
                    </a:p>
                    <a:p>
                      <a:r>
                        <a:rPr lang="ru-RU" dirty="0" smtClean="0"/>
                        <a:t>7.</a:t>
                      </a:r>
                    </a:p>
                    <a:p>
                      <a:r>
                        <a:rPr lang="ru-RU" dirty="0" smtClean="0"/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</a:p>
                    <a:p>
                      <a:r>
                        <a:rPr lang="ru-RU" dirty="0" smtClean="0"/>
                        <a:t>2.</a:t>
                      </a:r>
                    </a:p>
                    <a:p>
                      <a:r>
                        <a:rPr lang="ru-RU" dirty="0" smtClean="0"/>
                        <a:t>3.</a:t>
                      </a:r>
                    </a:p>
                    <a:p>
                      <a:r>
                        <a:rPr lang="ru-RU" dirty="0" smtClean="0"/>
                        <a:t>4.</a:t>
                      </a:r>
                    </a:p>
                    <a:p>
                      <a:r>
                        <a:rPr lang="ru-RU" dirty="0" smtClean="0"/>
                        <a:t>5.</a:t>
                      </a:r>
                    </a:p>
                    <a:p>
                      <a:r>
                        <a:rPr lang="ru-RU" dirty="0" smtClean="0"/>
                        <a:t>6.</a:t>
                      </a:r>
                    </a:p>
                    <a:p>
                      <a:r>
                        <a:rPr lang="ru-RU" dirty="0" smtClean="0"/>
                        <a:t>7.</a:t>
                      </a:r>
                    </a:p>
                    <a:p>
                      <a:r>
                        <a:rPr lang="ru-RU" dirty="0" smtClean="0"/>
                        <a:t>8.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Кабинет физики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</a:p>
                    <a:p>
                      <a:r>
                        <a:rPr lang="ru-RU" dirty="0" smtClean="0"/>
                        <a:t>2.</a:t>
                      </a:r>
                    </a:p>
                    <a:p>
                      <a:r>
                        <a:rPr lang="ru-RU" dirty="0" smtClean="0"/>
                        <a:t>3.</a:t>
                      </a:r>
                    </a:p>
                    <a:p>
                      <a:r>
                        <a:rPr lang="ru-RU" dirty="0" smtClean="0"/>
                        <a:t>4.</a:t>
                      </a:r>
                    </a:p>
                    <a:p>
                      <a:r>
                        <a:rPr lang="ru-RU" dirty="0" smtClean="0"/>
                        <a:t>5.</a:t>
                      </a:r>
                    </a:p>
                    <a:p>
                      <a:r>
                        <a:rPr lang="ru-RU" dirty="0" smtClean="0"/>
                        <a:t>6.</a:t>
                      </a:r>
                    </a:p>
                    <a:p>
                      <a:r>
                        <a:rPr lang="ru-RU" dirty="0" smtClean="0"/>
                        <a:t>7.</a:t>
                      </a:r>
                    </a:p>
                    <a:p>
                      <a:r>
                        <a:rPr lang="ru-RU" dirty="0" smtClean="0"/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</a:p>
                    <a:p>
                      <a:r>
                        <a:rPr lang="ru-RU" dirty="0" smtClean="0"/>
                        <a:t>2.</a:t>
                      </a:r>
                    </a:p>
                    <a:p>
                      <a:r>
                        <a:rPr lang="ru-RU" dirty="0" smtClean="0"/>
                        <a:t>3.</a:t>
                      </a:r>
                    </a:p>
                    <a:p>
                      <a:r>
                        <a:rPr lang="ru-RU" dirty="0" smtClean="0"/>
                        <a:t>4.</a:t>
                      </a:r>
                    </a:p>
                    <a:p>
                      <a:r>
                        <a:rPr lang="ru-RU" dirty="0" smtClean="0"/>
                        <a:t>5.</a:t>
                      </a:r>
                    </a:p>
                    <a:p>
                      <a:r>
                        <a:rPr lang="ru-RU" dirty="0" smtClean="0"/>
                        <a:t>6.</a:t>
                      </a:r>
                    </a:p>
                    <a:p>
                      <a:r>
                        <a:rPr lang="ru-RU" dirty="0" smtClean="0"/>
                        <a:t>7.</a:t>
                      </a:r>
                    </a:p>
                    <a:p>
                      <a:r>
                        <a:rPr lang="ru-RU" dirty="0" smtClean="0"/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</a:p>
                    <a:p>
                      <a:r>
                        <a:rPr lang="ru-RU" dirty="0" smtClean="0"/>
                        <a:t>2.</a:t>
                      </a:r>
                    </a:p>
                    <a:p>
                      <a:r>
                        <a:rPr lang="ru-RU" dirty="0" smtClean="0"/>
                        <a:t>3.</a:t>
                      </a:r>
                    </a:p>
                    <a:p>
                      <a:r>
                        <a:rPr lang="ru-RU" dirty="0" smtClean="0"/>
                        <a:t>4.</a:t>
                      </a:r>
                    </a:p>
                    <a:p>
                      <a:r>
                        <a:rPr lang="ru-RU" dirty="0" smtClean="0"/>
                        <a:t>5.</a:t>
                      </a:r>
                    </a:p>
                    <a:p>
                      <a:r>
                        <a:rPr lang="ru-RU" dirty="0" smtClean="0"/>
                        <a:t>6.</a:t>
                      </a:r>
                    </a:p>
                    <a:p>
                      <a:r>
                        <a:rPr lang="ru-RU" dirty="0" smtClean="0"/>
                        <a:t>7.</a:t>
                      </a:r>
                    </a:p>
                    <a:p>
                      <a:r>
                        <a:rPr lang="ru-RU" dirty="0" smtClean="0"/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</a:p>
                    <a:p>
                      <a:r>
                        <a:rPr lang="ru-RU" dirty="0" smtClean="0"/>
                        <a:t>2.</a:t>
                      </a:r>
                    </a:p>
                    <a:p>
                      <a:r>
                        <a:rPr lang="ru-RU" dirty="0" smtClean="0"/>
                        <a:t>3.</a:t>
                      </a:r>
                    </a:p>
                    <a:p>
                      <a:r>
                        <a:rPr lang="ru-RU" dirty="0" smtClean="0"/>
                        <a:t>4.</a:t>
                      </a:r>
                    </a:p>
                    <a:p>
                      <a:r>
                        <a:rPr lang="ru-RU" dirty="0" smtClean="0"/>
                        <a:t>5.</a:t>
                      </a:r>
                    </a:p>
                    <a:p>
                      <a:r>
                        <a:rPr lang="ru-RU" dirty="0" smtClean="0"/>
                        <a:t>6.</a:t>
                      </a:r>
                    </a:p>
                    <a:p>
                      <a:r>
                        <a:rPr lang="ru-RU" dirty="0" smtClean="0"/>
                        <a:t>7.</a:t>
                      </a:r>
                    </a:p>
                    <a:p>
                      <a:r>
                        <a:rPr lang="ru-RU" dirty="0" smtClean="0"/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</a:p>
                    <a:p>
                      <a:r>
                        <a:rPr lang="ru-RU" dirty="0" smtClean="0"/>
                        <a:t>2.</a:t>
                      </a:r>
                    </a:p>
                    <a:p>
                      <a:r>
                        <a:rPr lang="ru-RU" dirty="0" smtClean="0"/>
                        <a:t>3.</a:t>
                      </a:r>
                    </a:p>
                    <a:p>
                      <a:r>
                        <a:rPr lang="ru-RU" dirty="0" smtClean="0"/>
                        <a:t>4.</a:t>
                      </a:r>
                    </a:p>
                    <a:p>
                      <a:r>
                        <a:rPr lang="ru-RU" dirty="0" smtClean="0"/>
                        <a:t>5.</a:t>
                      </a:r>
                    </a:p>
                    <a:p>
                      <a:r>
                        <a:rPr lang="ru-RU" dirty="0" smtClean="0"/>
                        <a:t>6.</a:t>
                      </a:r>
                    </a:p>
                    <a:p>
                      <a:r>
                        <a:rPr lang="ru-RU" dirty="0" smtClean="0"/>
                        <a:t>7.</a:t>
                      </a:r>
                    </a:p>
                    <a:p>
                      <a:r>
                        <a:rPr lang="ru-RU" dirty="0" smtClean="0"/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</a:p>
                    <a:p>
                      <a:r>
                        <a:rPr lang="ru-RU" dirty="0" smtClean="0"/>
                        <a:t>2.</a:t>
                      </a:r>
                    </a:p>
                    <a:p>
                      <a:r>
                        <a:rPr lang="ru-RU" dirty="0" smtClean="0"/>
                        <a:t>3.</a:t>
                      </a:r>
                    </a:p>
                    <a:p>
                      <a:r>
                        <a:rPr lang="ru-RU" dirty="0" smtClean="0"/>
                        <a:t>4.</a:t>
                      </a:r>
                    </a:p>
                    <a:p>
                      <a:r>
                        <a:rPr lang="ru-RU" dirty="0" smtClean="0"/>
                        <a:t>5.</a:t>
                      </a:r>
                    </a:p>
                    <a:p>
                      <a:r>
                        <a:rPr lang="ru-RU" dirty="0" smtClean="0"/>
                        <a:t>6.</a:t>
                      </a:r>
                    </a:p>
                    <a:p>
                      <a:r>
                        <a:rPr lang="ru-RU" dirty="0" smtClean="0"/>
                        <a:t>7.</a:t>
                      </a:r>
                    </a:p>
                    <a:p>
                      <a:r>
                        <a:rPr lang="ru-RU" dirty="0" smtClean="0"/>
                        <a:t>8.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759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Подраздел «Мероприятия»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8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2057" y="1368436"/>
            <a:ext cx="11567885" cy="5257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ru-RU" sz="2200" dirty="0">
                <a:latin typeface="Bookman Old Style" panose="02050604050505020204" pitchFamily="18" charset="0"/>
              </a:rPr>
              <a:t>Подраздел содержит информацию о планируемых и проводимых на базе или с использованием ресурсов центра «Точка роста» образовательных мероприятиях для детей и педагогов, </a:t>
            </a:r>
            <a:r>
              <a:rPr lang="ru-RU" sz="2200" dirty="0" smtClean="0">
                <a:latin typeface="Bookman Old Style" panose="02050604050505020204" pitchFamily="18" charset="0"/>
              </a:rPr>
              <a:t>соответствующих целям </a:t>
            </a:r>
            <a:r>
              <a:rPr lang="ru-RU" sz="2200" dirty="0">
                <a:latin typeface="Bookman Old Style" panose="02050604050505020204" pitchFamily="18" charset="0"/>
              </a:rPr>
              <a:t>и задачам центра «Точка роста». </a:t>
            </a:r>
          </a:p>
          <a:p>
            <a:pPr algn="just">
              <a:lnSpc>
                <a:spcPct val="140000"/>
              </a:lnSpc>
            </a:pPr>
            <a:r>
              <a:rPr lang="ru-RU" sz="2200" dirty="0">
                <a:latin typeface="Bookman Old Style" panose="02050604050505020204" pitchFamily="18" charset="0"/>
              </a:rPr>
              <a:t>Подраздел наполняется документом, содержащим план (график) проводимых на площадке центра мероприятий на текущий учебный год и (или) описание планируемых мероприятий для обучающихся и родителей (законных представителей), педагогов. </a:t>
            </a:r>
          </a:p>
          <a:p>
            <a:pPr algn="just">
              <a:lnSpc>
                <a:spcPct val="140000"/>
              </a:lnSpc>
            </a:pPr>
            <a:r>
              <a:rPr lang="ru-RU" sz="2200" dirty="0">
                <a:latin typeface="Bookman Old Style" panose="02050604050505020204" pitchFamily="18" charset="0"/>
              </a:rPr>
              <a:t>В подразделе может размещаться краткая информация о проведенных мероприятиях, взаимодействии с другими образовательными организациями и пр.</a:t>
            </a:r>
          </a:p>
        </p:txBody>
      </p:sp>
    </p:spTree>
    <p:extLst>
      <p:ext uri="{BB962C8B-B14F-4D97-AF65-F5344CB8AC3E}">
        <p14:creationId xmlns:p14="http://schemas.microsoft.com/office/powerpoint/2010/main" val="396999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Методические указания по формированию специальных разделов на официальных сайтах ОО, на базе которых создаются центры образования «Точка роста» (Извлечение)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0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42900" y="1426730"/>
            <a:ext cx="11506200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ru-RU" sz="2000" dirty="0" smtClean="0">
                <a:latin typeface="Bookman Old Style" panose="02050604050505020204" pitchFamily="18" charset="0"/>
              </a:rPr>
              <a:t>В </a:t>
            </a:r>
            <a:r>
              <a:rPr lang="ru-RU" sz="2000" dirty="0">
                <a:latin typeface="Bookman Old Style" panose="02050604050505020204" pitchFamily="18" charset="0"/>
              </a:rPr>
              <a:t>соответствии со статьей 29 Федерального закона </a:t>
            </a:r>
            <a:r>
              <a:rPr lang="ru-RU" sz="2000" dirty="0" smtClean="0">
                <a:latin typeface="Bookman Old Style" panose="02050604050505020204" pitchFamily="18" charset="0"/>
              </a:rPr>
              <a:t>Российской Федерации </a:t>
            </a:r>
            <a:r>
              <a:rPr lang="ru-RU" sz="2000" dirty="0">
                <a:latin typeface="Bookman Old Style" panose="02050604050505020204" pitchFamily="18" charset="0"/>
              </a:rPr>
              <a:t>от 29.12.2012 № 273-ФЗ «Об </a:t>
            </a:r>
            <a:r>
              <a:rPr lang="ru-RU" sz="2000" dirty="0" smtClean="0">
                <a:latin typeface="Bookman Old Style" panose="02050604050505020204" pitchFamily="18" charset="0"/>
              </a:rPr>
              <a:t>образовании  </a:t>
            </a:r>
            <a:r>
              <a:rPr lang="ru-RU" sz="2000" dirty="0">
                <a:latin typeface="Bookman Old Style" panose="02050604050505020204" pitchFamily="18" charset="0"/>
              </a:rPr>
              <a:t>в </a:t>
            </a:r>
            <a:r>
              <a:rPr lang="ru-RU" sz="2000" dirty="0" smtClean="0">
                <a:latin typeface="Bookman Old Style" panose="02050604050505020204" pitchFamily="18" charset="0"/>
              </a:rPr>
              <a:t>Российской Федерации</a:t>
            </a:r>
            <a:r>
              <a:rPr lang="ru-RU" sz="2000" dirty="0">
                <a:latin typeface="Bookman Old Style" panose="02050604050505020204" pitchFamily="18" charset="0"/>
              </a:rPr>
              <a:t>» образовательные организации формируют открытые </a:t>
            </a:r>
            <a:r>
              <a:rPr lang="ru-RU" sz="2000" dirty="0" smtClean="0">
                <a:latin typeface="Bookman Old Style" panose="02050604050505020204" pitchFamily="18" charset="0"/>
              </a:rPr>
              <a:t>и общедоступные </a:t>
            </a:r>
            <a:r>
              <a:rPr lang="ru-RU" sz="2000" dirty="0">
                <a:latin typeface="Bookman Old Style" panose="02050604050505020204" pitchFamily="18" charset="0"/>
              </a:rPr>
              <a:t>информационные ресурсы, содержащие информацию об </a:t>
            </a:r>
            <a:r>
              <a:rPr lang="ru-RU" sz="2000" dirty="0" smtClean="0">
                <a:latin typeface="Bookman Old Style" panose="02050604050505020204" pitchFamily="18" charset="0"/>
              </a:rPr>
              <a:t>их деятельности</a:t>
            </a:r>
            <a:r>
              <a:rPr lang="ru-RU" sz="2000" dirty="0">
                <a:latin typeface="Bookman Old Style" panose="02050604050505020204" pitchFamily="18" charset="0"/>
              </a:rPr>
              <a:t>, и обеспечивают доступ к </a:t>
            </a:r>
            <a:r>
              <a:rPr lang="ru-RU" sz="2000" dirty="0" smtClean="0">
                <a:latin typeface="Bookman Old Style" panose="02050604050505020204" pitchFamily="18" charset="0"/>
              </a:rPr>
              <a:t>таким ресурсам  посредством размещения </a:t>
            </a:r>
            <a:r>
              <a:rPr lang="ru-RU" sz="2000" dirty="0">
                <a:latin typeface="Bookman Old Style" panose="02050604050505020204" pitchFamily="18" charset="0"/>
              </a:rPr>
              <a:t>их </a:t>
            </a:r>
            <a:r>
              <a:rPr lang="ru-RU" sz="2000" dirty="0" smtClean="0">
                <a:latin typeface="Bookman Old Style" panose="02050604050505020204" pitchFamily="18" charset="0"/>
              </a:rPr>
              <a:t>на </a:t>
            </a:r>
            <a:r>
              <a:rPr lang="ru-RU" sz="2000" dirty="0">
                <a:latin typeface="Bookman Old Style" panose="02050604050505020204" pitchFamily="18" charset="0"/>
              </a:rPr>
              <a:t>официальном сайте </a:t>
            </a:r>
            <a:r>
              <a:rPr lang="ru-RU" sz="2000" dirty="0" smtClean="0">
                <a:latin typeface="Bookman Old Style" panose="02050604050505020204" pitchFamily="18" charset="0"/>
              </a:rPr>
              <a:t>ОО в </a:t>
            </a:r>
            <a:r>
              <a:rPr lang="ru-RU" sz="2000" dirty="0">
                <a:latin typeface="Bookman Old Style" panose="02050604050505020204" pitchFamily="18" charset="0"/>
              </a:rPr>
              <a:t>сети «</a:t>
            </a:r>
            <a:r>
              <a:rPr lang="ru-RU" sz="2000" dirty="0" smtClean="0">
                <a:latin typeface="Bookman Old Style" panose="02050604050505020204" pitchFamily="18" charset="0"/>
              </a:rPr>
              <a:t>Интернет».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ru-RU" sz="2000" dirty="0" smtClean="0">
                <a:latin typeface="Bookman Old Style" panose="02050604050505020204" pitchFamily="18" charset="0"/>
              </a:rPr>
              <a:t>Указания определяют общие подходы к формированию и наполнению специальных разделов «Центр «Точка роста» на официальных сайтах ОО.  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ru-RU" sz="2000" dirty="0" smtClean="0">
                <a:latin typeface="Bookman Old Style" panose="02050604050505020204" pitchFamily="18" charset="0"/>
              </a:rPr>
              <a:t>Наличие </a:t>
            </a:r>
            <a:r>
              <a:rPr lang="ru-RU" sz="2000" dirty="0">
                <a:latin typeface="Bookman Old Style" panose="02050604050505020204" pitchFamily="18" charset="0"/>
              </a:rPr>
              <a:t>специальных разделов на официальных </a:t>
            </a:r>
            <a:r>
              <a:rPr lang="ru-RU" sz="2000" dirty="0" smtClean="0">
                <a:latin typeface="Bookman Old Style" panose="02050604050505020204" pitchFamily="18" charset="0"/>
              </a:rPr>
              <a:t>сайтах ОО, </a:t>
            </a:r>
            <a:r>
              <a:rPr lang="ru-RU" sz="2000" dirty="0">
                <a:latin typeface="Bookman Old Style" panose="02050604050505020204" pitchFamily="18" charset="0"/>
              </a:rPr>
              <a:t>на базе которых создаются и </a:t>
            </a:r>
            <a:r>
              <a:rPr lang="ru-RU" sz="2000" dirty="0" smtClean="0">
                <a:latin typeface="Bookman Old Style" panose="02050604050505020204" pitchFamily="18" charset="0"/>
              </a:rPr>
              <a:t>функционируют центры </a:t>
            </a:r>
            <a:r>
              <a:rPr lang="ru-RU" sz="2000" dirty="0">
                <a:latin typeface="Bookman Old Style" panose="02050604050505020204" pitchFamily="18" charset="0"/>
              </a:rPr>
              <a:t>образования </a:t>
            </a:r>
            <a:r>
              <a:rPr lang="ru-RU" sz="2000" dirty="0" smtClean="0">
                <a:latin typeface="Bookman Old Style" panose="02050604050505020204" pitchFamily="18" charset="0"/>
              </a:rPr>
              <a:t>«</a:t>
            </a:r>
            <a:r>
              <a:rPr lang="ru-RU" sz="2000" dirty="0">
                <a:latin typeface="Bookman Old Style" panose="02050604050505020204" pitchFamily="18" charset="0"/>
              </a:rPr>
              <a:t>Точка </a:t>
            </a:r>
            <a:r>
              <a:rPr lang="ru-RU" sz="2000" dirty="0" smtClean="0">
                <a:latin typeface="Bookman Old Style" panose="02050604050505020204" pitchFamily="18" charset="0"/>
              </a:rPr>
              <a:t>роста» является </a:t>
            </a:r>
            <a:r>
              <a:rPr lang="ru-RU" sz="2000" dirty="0">
                <a:latin typeface="Bookman Old Style" panose="02050604050505020204" pitchFamily="18" charset="0"/>
              </a:rPr>
              <a:t>обязательным. </a:t>
            </a:r>
            <a:endParaRPr lang="ru-RU" sz="2000" dirty="0" smtClean="0">
              <a:latin typeface="Bookman Old Style" panose="02050604050505020204" pitchFamily="18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ru-RU" sz="2000" dirty="0" smtClean="0">
                <a:latin typeface="Bookman Old Style" panose="02050604050505020204" pitchFamily="18" charset="0"/>
              </a:rPr>
              <a:t>Формирование и наполнение </a:t>
            </a:r>
            <a:r>
              <a:rPr lang="ru-RU" sz="2000" dirty="0">
                <a:latin typeface="Bookman Old Style" panose="02050604050505020204" pitchFamily="18" charset="0"/>
              </a:rPr>
              <a:t>специальных разделов на официальных сайтах </a:t>
            </a:r>
            <a:r>
              <a:rPr lang="ru-RU" sz="2000" dirty="0" smtClean="0">
                <a:latin typeface="Bookman Old Style" panose="02050604050505020204" pitchFamily="18" charset="0"/>
              </a:rPr>
              <a:t>ОО, </a:t>
            </a:r>
            <a:r>
              <a:rPr lang="ru-RU" sz="2000" dirty="0">
                <a:latin typeface="Bookman Old Style" panose="02050604050505020204" pitchFamily="18" charset="0"/>
              </a:rPr>
              <a:t>обеспечение своевременного </a:t>
            </a:r>
            <a:r>
              <a:rPr lang="ru-RU" sz="2000" dirty="0" smtClean="0">
                <a:latin typeface="Bookman Old Style" panose="02050604050505020204" pitchFamily="18" charset="0"/>
              </a:rPr>
              <a:t>обновления информации </a:t>
            </a:r>
            <a:r>
              <a:rPr lang="ru-RU" sz="2000" dirty="0">
                <a:latin typeface="Bookman Old Style" panose="02050604050505020204" pitchFamily="18" charset="0"/>
              </a:rPr>
              <a:t>данных разделов и ответственность за </a:t>
            </a:r>
            <a:r>
              <a:rPr lang="ru-RU" sz="2000" dirty="0" smtClean="0">
                <a:latin typeface="Bookman Old Style" panose="02050604050505020204" pitchFamily="18" charset="0"/>
              </a:rPr>
              <a:t>содержание представляемых </a:t>
            </a:r>
            <a:r>
              <a:rPr lang="ru-RU" sz="2000" dirty="0">
                <a:latin typeface="Bookman Old Style" panose="02050604050505020204" pitchFamily="18" charset="0"/>
              </a:rPr>
              <a:t>материалов является компетенцией данных </a:t>
            </a:r>
            <a:r>
              <a:rPr lang="ru-RU" sz="2000" dirty="0" smtClean="0">
                <a:latin typeface="Bookman Old Style" panose="02050604050505020204" pitchFamily="18" charset="0"/>
              </a:rPr>
              <a:t>ОО.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2899" y="4231692"/>
            <a:ext cx="8784000" cy="320400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89480" y="4943978"/>
            <a:ext cx="2016000" cy="319945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520451" y="4595005"/>
            <a:ext cx="1296000" cy="319945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31651" y="5412896"/>
            <a:ext cx="11417449" cy="1445104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891366" y="2239964"/>
            <a:ext cx="7812000" cy="319945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492375" y="2972587"/>
            <a:ext cx="3528000" cy="319945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34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подраздела </a:t>
            </a:r>
            <a:r>
              <a:rPr lang="ru-RU" sz="28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«Мероприятия»</a:t>
            </a:r>
            <a:endParaRPr lang="ru-RU" sz="2800" b="1" dirty="0" smtClean="0">
              <a:solidFill>
                <a:srgbClr val="005DA2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32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016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312" y="3357563"/>
            <a:ext cx="4118212" cy="33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17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126" y="3357563"/>
            <a:ext cx="4074724" cy="33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18" name="Picture 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4157667" cy="33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22" name="Picture 3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52" r="53843" b="27724"/>
          <a:stretch/>
        </p:blipFill>
        <p:spPr bwMode="auto">
          <a:xfrm>
            <a:off x="6370521" y="1240911"/>
            <a:ext cx="3051117" cy="174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77" r="59707" b="-1"/>
          <a:stretch/>
        </p:blipFill>
        <p:spPr bwMode="auto">
          <a:xfrm>
            <a:off x="9421638" y="1360974"/>
            <a:ext cx="2663526" cy="174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23" name="Picture 3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40" b="40210"/>
          <a:stretch/>
        </p:blipFill>
        <p:spPr bwMode="auto">
          <a:xfrm>
            <a:off x="3017844" y="1381799"/>
            <a:ext cx="3295650" cy="17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05"/>
          <a:stretch/>
        </p:blipFill>
        <p:spPr bwMode="auto">
          <a:xfrm>
            <a:off x="92834" y="1396713"/>
            <a:ext cx="3295650" cy="174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02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Подраздел «Дополнительная информация»</a:t>
            </a:r>
            <a:endParaRPr lang="ru-RU" sz="2800" b="1" dirty="0" smtClean="0">
              <a:solidFill>
                <a:srgbClr val="005DA2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22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2057" y="1368436"/>
            <a:ext cx="545673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ru-RU" sz="2000" dirty="0">
                <a:latin typeface="Bookman Old Style" panose="02050604050505020204" pitchFamily="18" charset="0"/>
              </a:rPr>
              <a:t>Подраздел содержит информацию, не вошедшую в состав других подразделов, соответствующую целям и задачам деятельности центра «Точка роста». Раздел может содержать </a:t>
            </a:r>
            <a:r>
              <a:rPr lang="ru-RU" sz="2000" dirty="0" smtClean="0">
                <a:latin typeface="Bookman Old Style" panose="02050604050505020204" pitchFamily="18" charset="0"/>
              </a:rPr>
              <a:t>ссылки на </a:t>
            </a:r>
            <a:r>
              <a:rPr lang="ru-RU" sz="2000" dirty="0">
                <a:latin typeface="Bookman Old Style" panose="02050604050505020204" pitchFamily="18" charset="0"/>
              </a:rPr>
              <a:t>методические разработки педагогических работников общеобразовательной организации, новости, фото и видеоматериалы, а также иные сведения, имеющие практическую ценность для участников образовательных отношений.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3907" y="1262694"/>
            <a:ext cx="5517776" cy="46062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7683" y="5952357"/>
            <a:ext cx="51502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наполнения подраздела «Дополнительная информация» мастер- класс </a:t>
            </a:r>
            <a:r>
              <a:rPr lang="ru-RU" sz="14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«Аленький цветочек</a:t>
            </a:r>
            <a:r>
              <a:rPr lang="ru-RU" sz="14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» </a:t>
            </a:r>
          </a:p>
          <a:p>
            <a:pPr algn="ctr"/>
            <a:r>
              <a:rPr lang="ru-RU" sz="14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Татьяны Даниловны </a:t>
            </a:r>
            <a:r>
              <a:rPr lang="ru-RU" sz="1400" b="1" dirty="0" err="1" smtClean="0">
                <a:solidFill>
                  <a:srgbClr val="005DA2"/>
                </a:solidFill>
                <a:latin typeface="Bookman Old Style" panose="02050604050505020204" pitchFamily="18" charset="0"/>
              </a:rPr>
              <a:t>Зернаевой</a:t>
            </a:r>
            <a:endParaRPr lang="ru-RU" sz="1400" b="1" dirty="0">
              <a:solidFill>
                <a:srgbClr val="005DA2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15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подраздела </a:t>
            </a:r>
            <a:r>
              <a:rPr lang="ru-RU" sz="28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«Дополнительная информация»</a:t>
            </a:r>
            <a:endParaRPr lang="ru-RU" sz="2800" b="1" dirty="0" smtClean="0">
              <a:solidFill>
                <a:srgbClr val="005DA2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79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314" y="1495472"/>
            <a:ext cx="3230536" cy="4618725"/>
          </a:xfrm>
          <a:prstGeom prst="rect">
            <a:avLst/>
          </a:prstGeom>
          <a:ln>
            <a:solidFill>
              <a:srgbClr val="005DA2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1366" y="1504998"/>
            <a:ext cx="3256244" cy="4627294"/>
          </a:xfrm>
          <a:prstGeom prst="rect">
            <a:avLst/>
          </a:prstGeom>
          <a:ln>
            <a:solidFill>
              <a:srgbClr val="005DA2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126" y="1513567"/>
            <a:ext cx="3264813" cy="4618725"/>
          </a:xfrm>
          <a:prstGeom prst="rect">
            <a:avLst/>
          </a:prstGeom>
          <a:ln>
            <a:solidFill>
              <a:srgbClr val="005DA2"/>
            </a:solidFill>
          </a:ln>
        </p:spPr>
      </p:pic>
    </p:spTree>
    <p:extLst>
      <p:ext uri="{BB962C8B-B14F-4D97-AF65-F5344CB8AC3E}">
        <p14:creationId xmlns:p14="http://schemas.microsoft.com/office/powerpoint/2010/main" val="144356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подраздела </a:t>
            </a:r>
            <a:r>
              <a:rPr lang="ru-RU" sz="28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«Дополнительная информация»</a:t>
            </a:r>
            <a:endParaRPr lang="ru-RU" sz="2800" b="1" dirty="0" smtClean="0">
              <a:solidFill>
                <a:srgbClr val="005DA2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39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3088" y="1319154"/>
            <a:ext cx="8812799" cy="5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подраздела </a:t>
            </a:r>
            <a:r>
              <a:rPr lang="ru-RU" sz="28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«Дополнительная информация»</a:t>
            </a:r>
            <a:endParaRPr lang="ru-RU" sz="2800" b="1" dirty="0" smtClean="0">
              <a:solidFill>
                <a:srgbClr val="005DA2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63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3087" y="1341335"/>
            <a:ext cx="8812801" cy="5508000"/>
          </a:xfrm>
          <a:prstGeom prst="rect">
            <a:avLst/>
          </a:prstGeom>
        </p:spPr>
      </p:pic>
      <p:pic>
        <p:nvPicPr>
          <p:cNvPr id="7" name="Picture 4" descr="original-file-svg-file-nominally-550-400-pixels-file-siz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275" y="3863140"/>
            <a:ext cx="400213" cy="29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04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подраздела </a:t>
            </a:r>
            <a:r>
              <a:rPr lang="ru-RU" sz="28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«Дополнительная информация»</a:t>
            </a:r>
            <a:endParaRPr lang="ru-RU" sz="2800" b="1" dirty="0" smtClean="0">
              <a:solidFill>
                <a:srgbClr val="005DA2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87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t="16274" r="34845" b="19608"/>
          <a:stretch/>
        </p:blipFill>
        <p:spPr>
          <a:xfrm>
            <a:off x="1581781" y="1350000"/>
            <a:ext cx="8955413" cy="5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7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Подраздел «Обратная связь (контакты)»</a:t>
            </a:r>
            <a:endParaRPr lang="ru-RU" sz="2800" b="1" dirty="0" smtClean="0">
              <a:solidFill>
                <a:srgbClr val="005DA2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3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2057" y="1368436"/>
            <a:ext cx="11567885" cy="306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ru-RU" sz="2000" dirty="0">
                <a:latin typeface="Bookman Old Style" panose="02050604050505020204" pitchFamily="18" charset="0"/>
              </a:rPr>
              <a:t>Подраздел содержит информацию о контактных данных ответственных лиц общеобразовательной организации, обеспечивающих функционирование и развитие центра «Точка роста». В подразделе может быть размещен блок «Часто задаваемые вопросы и ответы» для обучающихся и родителей (законных представителей), а также иных заинтересованных лиц, а также форма обратной связи для обеспечения возможности получения посетителями сайта ответов на возникающие вопросы о деятельности центра.</a:t>
            </a:r>
          </a:p>
        </p:txBody>
      </p:sp>
    </p:spTree>
    <p:extLst>
      <p:ext uri="{BB962C8B-B14F-4D97-AF65-F5344CB8AC3E}">
        <p14:creationId xmlns:p14="http://schemas.microsoft.com/office/powerpoint/2010/main" val="43709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подраздела </a:t>
            </a:r>
            <a:r>
              <a:rPr lang="ru-RU" sz="28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«Обратная связь (контакты)»</a:t>
            </a:r>
            <a:endParaRPr lang="ru-RU" sz="2800" b="1" dirty="0" smtClean="0">
              <a:solidFill>
                <a:srgbClr val="005DA2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05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28151" t="16939" r="4811" b="7211"/>
          <a:stretch/>
        </p:blipFill>
        <p:spPr>
          <a:xfrm>
            <a:off x="4523901" y="1376219"/>
            <a:ext cx="7366700" cy="5209308"/>
          </a:xfrm>
          <a:prstGeom prst="rect">
            <a:avLst/>
          </a:prstGeom>
        </p:spPr>
      </p:pic>
      <p:pic>
        <p:nvPicPr>
          <p:cNvPr id="70696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6" y="1718685"/>
            <a:ext cx="44291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90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Дополнительный подраздел «Галерея»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01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2057" y="1368436"/>
            <a:ext cx="11567885" cy="1771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ru-RU" sz="2000" dirty="0">
                <a:latin typeface="Bookman Old Style" panose="02050604050505020204" pitchFamily="18" charset="0"/>
              </a:rPr>
              <a:t>Рекомендуется также формирование дополнительного </a:t>
            </a:r>
            <a:r>
              <a:rPr lang="ru-RU" sz="2000" dirty="0" smtClean="0">
                <a:latin typeface="Bookman Old Style" panose="02050604050505020204" pitchFamily="18" charset="0"/>
              </a:rPr>
              <a:t>подраздела «</a:t>
            </a:r>
            <a:r>
              <a:rPr lang="ru-RU" sz="2000" dirty="0">
                <a:latin typeface="Bookman Old Style" panose="02050604050505020204" pitchFamily="18" charset="0"/>
              </a:rPr>
              <a:t>Галерея» с размещением фото и видеоматериалов о деятельности </a:t>
            </a:r>
            <a:r>
              <a:rPr lang="ru-RU" sz="2000" dirty="0" smtClean="0">
                <a:latin typeface="Bookman Old Style" panose="02050604050505020204" pitchFamily="18" charset="0"/>
              </a:rPr>
              <a:t>центра «</a:t>
            </a:r>
            <a:r>
              <a:rPr lang="ru-RU" sz="2000" dirty="0">
                <a:latin typeface="Bookman Old Style" panose="02050604050505020204" pitchFamily="18" charset="0"/>
              </a:rPr>
              <a:t>Точка роста», в котором целесообразно размещение </a:t>
            </a:r>
            <a:r>
              <a:rPr lang="ru-RU" sz="2000" dirty="0" err="1">
                <a:latin typeface="Bookman Old Style" panose="02050604050505020204" pitchFamily="18" charset="0"/>
              </a:rPr>
              <a:t>медиаматериалов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smtClean="0">
                <a:latin typeface="Bookman Old Style" panose="02050604050505020204" pitchFamily="18" charset="0"/>
              </a:rPr>
              <a:t>о деятельности </a:t>
            </a:r>
            <a:r>
              <a:rPr lang="ru-RU" sz="2000" dirty="0">
                <a:latin typeface="Bookman Old Style" panose="02050604050505020204" pitchFamily="18" charset="0"/>
              </a:rPr>
              <a:t>центра, размещение видеозаписей мероприятий, </a:t>
            </a:r>
            <a:r>
              <a:rPr lang="ru-RU" sz="2000" dirty="0" smtClean="0">
                <a:latin typeface="Bookman Old Style" panose="02050604050505020204" pitchFamily="18" charset="0"/>
              </a:rPr>
              <a:t>учебных занятий</a:t>
            </a:r>
            <a:r>
              <a:rPr lang="ru-RU" sz="2000" dirty="0">
                <a:latin typeface="Bookman Old Style" panose="02050604050505020204" pitchFamily="18" charset="0"/>
              </a:rPr>
              <a:t>, мастер-классов и </a:t>
            </a:r>
            <a:r>
              <a:rPr lang="ru-RU" sz="2000" dirty="0" err="1">
                <a:latin typeface="Bookman Old Style" panose="02050604050505020204" pitchFamily="18" charset="0"/>
              </a:rPr>
              <a:t>пр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11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Таблица для </a:t>
            </a:r>
            <a:r>
              <a:rPr lang="ru-RU" sz="24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мониторинга официальных сайтах ОО, на базе которых </a:t>
            </a:r>
            <a:r>
              <a:rPr lang="ru-RU" sz="24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созданы </a:t>
            </a:r>
            <a:r>
              <a:rPr lang="ru-RU" sz="24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центры образования «Точка роста» </a:t>
            </a:r>
            <a:endParaRPr lang="ru-RU" sz="2400" b="1" dirty="0" smtClean="0">
              <a:solidFill>
                <a:srgbClr val="005DA2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7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258763" y="1564214"/>
            <a:ext cx="11601450" cy="4935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cap="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Мониторинг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cap="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специального раздела «Центр «Точка роста» на официальном сайте общеобразовательной организации в сети «Интернет»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38" indent="-7938" algn="just">
              <a:lnSpc>
                <a:spcPct val="130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Полное название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школы:</a:t>
            </a:r>
            <a:endParaRPr lang="ru-RU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38" indent="-7938" algn="just">
              <a:lnSpc>
                <a:spcPct val="130000"/>
              </a:lnSpc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Местонахождение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общеобразовательной организации: </a:t>
            </a:r>
            <a:endParaRPr lang="ru-RU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38" indent="-7938" algn="just">
              <a:lnSpc>
                <a:spcPct val="130000"/>
              </a:lnSpc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создания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центра образования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«Точка роста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»:</a:t>
            </a:r>
            <a:endParaRPr lang="ru-RU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38" indent="-7938" algn="just">
              <a:lnSpc>
                <a:spcPct val="130000"/>
              </a:lnSpc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Адрес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специального раздела «Центр «Точка роста» на официальном сайте общеобразовательной организации в сети «Интернет»: </a:t>
            </a:r>
            <a:endParaRPr lang="ru-RU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38" indent="-7938" algn="just">
              <a:lnSpc>
                <a:spcPct val="130000"/>
              </a:lnSpc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Дата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мониторинга: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01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2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42900" y="1325132"/>
            <a:ext cx="11506200" cy="5403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ru-RU" sz="2000" dirty="0" smtClean="0">
                <a:latin typeface="Bookman Old Style" panose="02050604050505020204" pitchFamily="18" charset="0"/>
              </a:rPr>
              <a:t>	Общие требования </a:t>
            </a:r>
            <a:r>
              <a:rPr lang="ru-RU" sz="2000" dirty="0">
                <a:latin typeface="Bookman Old Style" panose="02050604050505020204" pitchFamily="18" charset="0"/>
              </a:rPr>
              <a:t>к содержательному наполнению </a:t>
            </a:r>
            <a:r>
              <a:rPr lang="ru-RU" sz="2000" dirty="0" smtClean="0">
                <a:latin typeface="Bookman Old Style" panose="02050604050505020204" pitchFamily="18" charset="0"/>
              </a:rPr>
              <a:t>специального раздела </a:t>
            </a:r>
            <a:r>
              <a:rPr lang="ru-RU" sz="2000" dirty="0">
                <a:latin typeface="Bookman Old Style" panose="02050604050505020204" pitchFamily="18" charset="0"/>
              </a:rPr>
              <a:t>официального </a:t>
            </a:r>
            <a:r>
              <a:rPr lang="ru-RU" sz="2000" dirty="0" smtClean="0">
                <a:latin typeface="Bookman Old Style" panose="02050604050505020204" pitchFamily="18" charset="0"/>
              </a:rPr>
              <a:t>сайта образовательной организации: 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ru-RU" sz="2000" dirty="0" smtClean="0">
                <a:latin typeface="Bookman Old Style" panose="02050604050505020204" pitchFamily="18" charset="0"/>
              </a:rPr>
              <a:t>а</a:t>
            </a:r>
            <a:r>
              <a:rPr lang="ru-RU" sz="2000" dirty="0">
                <a:latin typeface="Bookman Old Style" panose="02050604050505020204" pitchFamily="18" charset="0"/>
              </a:rPr>
              <a:t>) наличие всей требуемой </a:t>
            </a:r>
            <a:r>
              <a:rPr lang="ru-RU" sz="2000" dirty="0" smtClean="0">
                <a:latin typeface="Bookman Old Style" panose="02050604050505020204" pitchFamily="18" charset="0"/>
              </a:rPr>
              <a:t>информации; 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ru-RU" sz="2000" dirty="0" smtClean="0">
                <a:latin typeface="Bookman Old Style" panose="02050604050505020204" pitchFamily="18" charset="0"/>
              </a:rPr>
              <a:t>б</a:t>
            </a:r>
            <a:r>
              <a:rPr lang="ru-RU" sz="2000" dirty="0">
                <a:latin typeface="Bookman Old Style" panose="02050604050505020204" pitchFamily="18" charset="0"/>
              </a:rPr>
              <a:t>) соответствие информации, размещенной в специальном разделе</a:t>
            </a:r>
            <a:r>
              <a:rPr lang="ru-RU" sz="2000" dirty="0" smtClean="0">
                <a:latin typeface="Bookman Old Style" panose="02050604050505020204" pitchFamily="18" charset="0"/>
              </a:rPr>
              <a:t>, данным </a:t>
            </a:r>
            <a:r>
              <a:rPr lang="ru-RU" sz="2000" dirty="0">
                <a:latin typeface="Bookman Old Style" panose="02050604050505020204" pitchFamily="18" charset="0"/>
              </a:rPr>
              <a:t>из раздела «Сведения об </a:t>
            </a:r>
            <a:r>
              <a:rPr lang="ru-RU" sz="2000" dirty="0" smtClean="0">
                <a:latin typeface="Bookman Old Style" panose="02050604050505020204" pitchFamily="18" charset="0"/>
              </a:rPr>
              <a:t>ОО», целям </a:t>
            </a:r>
            <a:r>
              <a:rPr lang="ru-RU" sz="2000" dirty="0">
                <a:latin typeface="Bookman Old Style" panose="02050604050505020204" pitchFamily="18" charset="0"/>
              </a:rPr>
              <a:t>образовательной деятельности </a:t>
            </a:r>
            <a:r>
              <a:rPr lang="ru-RU" sz="2000" dirty="0" smtClean="0">
                <a:latin typeface="Bookman Old Style" panose="02050604050505020204" pitchFamily="18" charset="0"/>
              </a:rPr>
              <a:t>ОО и содержанию </a:t>
            </a:r>
            <a:r>
              <a:rPr lang="ru-RU" sz="2000" dirty="0">
                <a:latin typeface="Bookman Old Style" panose="02050604050505020204" pitchFamily="18" charset="0"/>
              </a:rPr>
              <a:t>функционирования центра образования </a:t>
            </a:r>
            <a:r>
              <a:rPr lang="ru-RU" sz="2000" dirty="0" smtClean="0">
                <a:latin typeface="Bookman Old Style" panose="02050604050505020204" pitchFamily="18" charset="0"/>
              </a:rPr>
              <a:t>«</a:t>
            </a:r>
            <a:r>
              <a:rPr lang="ru-RU" sz="2000" dirty="0">
                <a:latin typeface="Bookman Old Style" panose="02050604050505020204" pitchFamily="18" charset="0"/>
              </a:rPr>
              <a:t>Точка </a:t>
            </a:r>
            <a:r>
              <a:rPr lang="ru-RU" sz="2000" dirty="0" smtClean="0">
                <a:latin typeface="Bookman Old Style" panose="02050604050505020204" pitchFamily="18" charset="0"/>
              </a:rPr>
              <a:t>роста»; 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ru-RU" sz="2000" dirty="0" smtClean="0">
                <a:latin typeface="Bookman Old Style" panose="02050604050505020204" pitchFamily="18" charset="0"/>
              </a:rPr>
              <a:t>в</a:t>
            </a:r>
            <a:r>
              <a:rPr lang="ru-RU" sz="2000" dirty="0">
                <a:latin typeface="Bookman Old Style" panose="02050604050505020204" pitchFamily="18" charset="0"/>
              </a:rPr>
              <a:t>) регулярное обновление </a:t>
            </a:r>
            <a:r>
              <a:rPr lang="ru-RU" sz="2000" dirty="0" smtClean="0">
                <a:latin typeface="Bookman Old Style" panose="02050604050505020204" pitchFamily="18" charset="0"/>
              </a:rPr>
              <a:t>информации; 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ru-RU" sz="2000" dirty="0" smtClean="0">
                <a:latin typeface="Bookman Old Style" panose="02050604050505020204" pitchFamily="18" charset="0"/>
              </a:rPr>
              <a:t>г</a:t>
            </a:r>
            <a:r>
              <a:rPr lang="ru-RU" sz="2000" dirty="0">
                <a:latin typeface="Bookman Old Style" panose="02050604050505020204" pitchFamily="18" charset="0"/>
              </a:rPr>
              <a:t>) понятная для пользователя навигация внутри специального раздела</a:t>
            </a:r>
            <a:r>
              <a:rPr lang="ru-RU" sz="2000" dirty="0" smtClean="0">
                <a:latin typeface="Bookman Old Style" panose="02050604050505020204" pitchFamily="18" charset="0"/>
              </a:rPr>
              <a:t>; 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ru-RU" sz="2000" dirty="0" smtClean="0">
                <a:latin typeface="Bookman Old Style" panose="02050604050505020204" pitchFamily="18" charset="0"/>
              </a:rPr>
              <a:t>д</a:t>
            </a:r>
            <a:r>
              <a:rPr lang="ru-RU" sz="2000" dirty="0">
                <a:latin typeface="Bookman Old Style" panose="02050604050505020204" pitchFamily="18" charset="0"/>
              </a:rPr>
              <a:t>) активность ссылок и подразделов, предусмотренных в </a:t>
            </a:r>
            <a:r>
              <a:rPr lang="ru-RU" sz="2000" dirty="0" smtClean="0">
                <a:latin typeface="Bookman Old Style" panose="02050604050505020204" pitchFamily="18" charset="0"/>
              </a:rPr>
              <a:t>специальном разделе; 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ru-RU" sz="2000" dirty="0" smtClean="0">
                <a:latin typeface="Bookman Old Style" panose="02050604050505020204" pitchFamily="18" charset="0"/>
              </a:rPr>
              <a:t>е</a:t>
            </a:r>
            <a:r>
              <a:rPr lang="ru-RU" sz="2000" dirty="0">
                <a:latin typeface="Bookman Old Style" panose="02050604050505020204" pitchFamily="18" charset="0"/>
              </a:rPr>
              <a:t>) отсутствие ссылок на неработающие и запрещенные </a:t>
            </a:r>
            <a:r>
              <a:rPr lang="ru-RU" sz="2000" dirty="0" err="1">
                <a:latin typeface="Bookman Old Style" panose="02050604050505020204" pitchFamily="18" charset="0"/>
              </a:rPr>
              <a:t>Интернетресурсы</a:t>
            </a:r>
            <a:r>
              <a:rPr lang="ru-RU" sz="2000" dirty="0" smtClean="0">
                <a:latin typeface="Bookman Old Style" panose="02050604050505020204" pitchFamily="18" charset="0"/>
              </a:rPr>
              <a:t>; 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ru-RU" sz="2000" dirty="0" smtClean="0">
                <a:latin typeface="Bookman Old Style" panose="02050604050505020204" pitchFamily="18" charset="0"/>
              </a:rPr>
              <a:t>ж</a:t>
            </a:r>
            <a:r>
              <a:rPr lang="ru-RU" sz="2000" dirty="0">
                <a:latin typeface="Bookman Old Style" panose="02050604050505020204" pitchFamily="18" charset="0"/>
              </a:rPr>
              <a:t>) содержание размещаемых материалов должно </a:t>
            </a:r>
            <a:r>
              <a:rPr lang="ru-RU" sz="2000" dirty="0" smtClean="0">
                <a:latin typeface="Bookman Old Style" panose="02050604050505020204" pitchFamily="18" charset="0"/>
              </a:rPr>
              <a:t>соответствовать требованиям </a:t>
            </a:r>
            <a:r>
              <a:rPr lang="ru-RU" sz="2000" dirty="0">
                <a:latin typeface="Bookman Old Style" panose="02050604050505020204" pitchFamily="18" charset="0"/>
              </a:rPr>
              <a:t>законодательства Российской Федерации о </a:t>
            </a:r>
            <a:r>
              <a:rPr lang="ru-RU" sz="2000" dirty="0" smtClean="0">
                <a:latin typeface="Bookman Old Style" panose="02050604050505020204" pitchFamily="18" charset="0"/>
              </a:rPr>
              <a:t>персональных данных </a:t>
            </a:r>
            <a:r>
              <a:rPr lang="ru-RU" sz="2000" dirty="0">
                <a:latin typeface="Bookman Old Style" panose="02050604050505020204" pitchFamily="18" charset="0"/>
              </a:rPr>
              <a:t>и защите </a:t>
            </a:r>
            <a:r>
              <a:rPr lang="ru-RU" sz="2000" dirty="0" smtClean="0">
                <a:latin typeface="Bookman Old Style" panose="02050604050505020204" pitchFamily="18" charset="0"/>
              </a:rPr>
              <a:t>информации. 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Методические указания по формированию специальных разделов на официальных сайтах ОО, на базе которых создаются центры образования «Точка роста» (Извлечение)</a:t>
            </a:r>
          </a:p>
        </p:txBody>
      </p:sp>
    </p:spTree>
    <p:extLst>
      <p:ext uri="{BB962C8B-B14F-4D97-AF65-F5344CB8AC3E}">
        <p14:creationId xmlns:p14="http://schemas.microsoft.com/office/powerpoint/2010/main" val="411613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Таблица для </a:t>
            </a:r>
            <a:r>
              <a:rPr lang="ru-RU" sz="24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мониторинга официальных сайтах ОО, на базе которых </a:t>
            </a:r>
            <a:r>
              <a:rPr lang="ru-RU" sz="24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созданы </a:t>
            </a:r>
            <a:r>
              <a:rPr lang="ru-RU" sz="24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центры образования «Точка роста» </a:t>
            </a:r>
            <a:endParaRPr lang="ru-RU" sz="2400" b="1" dirty="0" smtClean="0">
              <a:solidFill>
                <a:srgbClr val="005DA2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12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085013"/>
              </p:ext>
            </p:extLst>
          </p:nvPr>
        </p:nvGraphicFramePr>
        <p:xfrm>
          <a:off x="293687" y="1564214"/>
          <a:ext cx="11593513" cy="5122336"/>
        </p:xfrm>
        <a:graphic>
          <a:graphicData uri="http://schemas.openxmlformats.org/drawingml/2006/table">
            <a:tbl>
              <a:tblPr firstRow="1" firstCol="1" bandRow="1"/>
              <a:tblGrid>
                <a:gridCol w="9522143"/>
                <a:gridCol w="2071370"/>
              </a:tblGrid>
              <a:tr h="57751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800" dirty="0">
                          <a:effectLst/>
                        </a:rPr>
                        <a:t>Критерий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3" marR="451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Результат мониторинга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3" marR="45173" marT="0" marB="0" anchor="ctr"/>
                </a:tc>
              </a:tr>
              <a:tr h="288755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800" dirty="0">
                          <a:effectLst/>
                        </a:rPr>
                        <a:t>Наличие всей требуемой информации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3" marR="4517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3" marR="45173" marT="0" marB="0"/>
                </a:tc>
              </a:tr>
              <a:tr h="613093">
                <a:tc>
                  <a:txBody>
                    <a:bodyPr/>
                    <a:lstStyle/>
                    <a:p>
                      <a:pPr marL="864000" lvl="1" indent="-4381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800" dirty="0" smtClean="0">
                          <a:effectLst/>
                        </a:rPr>
                        <a:t>1.1. Локальный </a:t>
                      </a:r>
                      <a:r>
                        <a:rPr lang="ru-RU" sz="1800" dirty="0">
                          <a:effectLst/>
                        </a:rPr>
                        <a:t>нормативный акт о создании центра образования «Точка роста»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3" marR="45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3" marR="45173" marT="0" marB="0"/>
                </a:tc>
              </a:tr>
              <a:tr h="613093">
                <a:tc>
                  <a:txBody>
                    <a:bodyPr/>
                    <a:lstStyle/>
                    <a:p>
                      <a:pPr marL="864000" lvl="1" indent="-4381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800" dirty="0" smtClean="0">
                          <a:effectLst/>
                        </a:rPr>
                        <a:t>1.2. Нормативный </a:t>
                      </a:r>
                      <a:r>
                        <a:rPr lang="ru-RU" sz="1800" dirty="0">
                          <a:effectLst/>
                        </a:rPr>
                        <a:t>акт о назначении руководителя центра образования «Точка роста»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3" marR="45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3" marR="45173" marT="0" marB="0"/>
                </a:tc>
              </a:tr>
              <a:tr h="306547">
                <a:tc>
                  <a:txBody>
                    <a:bodyPr/>
                    <a:lstStyle/>
                    <a:p>
                      <a:pPr marL="864000" lvl="1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800" dirty="0" smtClean="0">
                          <a:effectLst/>
                        </a:rPr>
                        <a:t>1.3. Положение </a:t>
                      </a:r>
                      <a:r>
                        <a:rPr lang="ru-RU" sz="1800" dirty="0">
                          <a:effectLst/>
                        </a:rPr>
                        <a:t>о деятельности центра образования «Точка роста»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3" marR="45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3" marR="45173" marT="0" marB="0"/>
                </a:tc>
              </a:tr>
              <a:tr h="613093">
                <a:tc>
                  <a:txBody>
                    <a:bodyPr/>
                    <a:lstStyle/>
                    <a:p>
                      <a:pPr marL="864000" lvl="1" indent="-4381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800" dirty="0" smtClean="0">
                          <a:effectLst/>
                        </a:rPr>
                        <a:t>1.4. Информация </a:t>
                      </a:r>
                      <a:r>
                        <a:rPr lang="ru-RU" sz="1800" dirty="0">
                          <a:effectLst/>
                        </a:rPr>
                        <a:t>об образовательных программах, реализуемых с использованием оборудования центра образования «Точка роста»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3" marR="45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3" marR="45173" marT="0" marB="0"/>
                </a:tc>
              </a:tr>
              <a:tr h="306547">
                <a:tc>
                  <a:txBody>
                    <a:bodyPr/>
                    <a:lstStyle/>
                    <a:p>
                      <a:pPr marL="864000" lvl="1" indent="-447675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800" dirty="0" smtClean="0">
                          <a:effectLst/>
                        </a:rPr>
                        <a:t>1.5. Информация </a:t>
                      </a:r>
                      <a:r>
                        <a:rPr lang="ru-RU" sz="1800" dirty="0">
                          <a:effectLst/>
                        </a:rPr>
                        <a:t>об оборудовании центра образования «Точка роста»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3" marR="45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3" marR="45173" marT="0" marB="0"/>
                </a:tc>
              </a:tr>
              <a:tr h="306547">
                <a:tc>
                  <a:txBody>
                    <a:bodyPr/>
                    <a:lstStyle/>
                    <a:p>
                      <a:pPr marL="444500" lvl="1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1.6. Информация 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педагогах центра образования «Точка роста»</a:t>
                      </a:r>
                    </a:p>
                  </a:txBody>
                  <a:tcPr marL="45173" marR="45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3" marR="45173" marT="0" marB="0"/>
                </a:tc>
              </a:tr>
              <a:tr h="306547">
                <a:tc>
                  <a:txBody>
                    <a:bodyPr/>
                    <a:lstStyle/>
                    <a:p>
                      <a:pPr marL="444500" lvl="1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1.7. Режим 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занятий обучающихся</a:t>
                      </a:r>
                    </a:p>
                  </a:txBody>
                  <a:tcPr marL="45173" marR="45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3" marR="45173" marT="0" marB="0"/>
                </a:tc>
              </a:tr>
              <a:tr h="306547">
                <a:tc>
                  <a:txBody>
                    <a:bodyPr/>
                    <a:lstStyle/>
                    <a:p>
                      <a:pPr marL="444500" lvl="1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1.8. Планируемые 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мероприятия</a:t>
                      </a:r>
                    </a:p>
                  </a:txBody>
                  <a:tcPr marL="45173" marR="45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3" marR="45173" marT="0" marB="0"/>
                </a:tc>
              </a:tr>
              <a:tr h="577510">
                <a:tc>
                  <a:txBody>
                    <a:bodyPr/>
                    <a:lstStyle/>
                    <a:p>
                      <a:pPr marL="864000" lvl="1" indent="-43920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800" dirty="0" smtClean="0">
                          <a:effectLst/>
                        </a:rPr>
                        <a:t>1.9.Информация </a:t>
                      </a:r>
                      <a:r>
                        <a:rPr lang="ru-RU" sz="1800" dirty="0">
                          <a:effectLst/>
                        </a:rPr>
                        <a:t>о национальном проекте «Образование» (в том числе логотип)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3" marR="45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3" marR="45173" marT="0" marB="0"/>
                </a:tc>
              </a:tr>
              <a:tr h="306547">
                <a:tc>
                  <a:txBody>
                    <a:bodyPr/>
                    <a:lstStyle/>
                    <a:p>
                      <a:pPr marL="863600" lvl="1" indent="-500063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smtClean="0">
                          <a:effectLst/>
                        </a:rPr>
                        <a:t>1.10. Адрес </a:t>
                      </a:r>
                      <a:r>
                        <a:rPr lang="ru-RU" sz="1800" dirty="0">
                          <a:effectLst/>
                        </a:rPr>
                        <a:t>сайта и официальная символика </a:t>
                      </a:r>
                      <a:r>
                        <a:rPr lang="ru-RU" sz="1800" dirty="0" err="1">
                          <a:effectLst/>
                        </a:rPr>
                        <a:t>Минпросвещения</a:t>
                      </a:r>
                      <a:r>
                        <a:rPr lang="ru-RU" sz="1800" dirty="0">
                          <a:effectLst/>
                        </a:rPr>
                        <a:t> России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3" marR="45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3" marR="4517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795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Таблица для </a:t>
            </a:r>
            <a:r>
              <a:rPr lang="ru-RU" sz="24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мониторинга официальных сайтах ОО, на базе которых </a:t>
            </a:r>
            <a:r>
              <a:rPr lang="ru-RU" sz="24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созданы </a:t>
            </a:r>
            <a:r>
              <a:rPr lang="ru-RU" sz="2400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центры образования «Точка роста» </a:t>
            </a:r>
            <a:endParaRPr lang="ru-RU" sz="2400" b="1" dirty="0" smtClean="0">
              <a:solidFill>
                <a:srgbClr val="005DA2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34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364072"/>
              </p:ext>
            </p:extLst>
          </p:nvPr>
        </p:nvGraphicFramePr>
        <p:xfrm>
          <a:off x="330200" y="1495473"/>
          <a:ext cx="11570648" cy="4485005"/>
        </p:xfrm>
        <a:graphic>
          <a:graphicData uri="http://schemas.openxmlformats.org/drawingml/2006/table">
            <a:tbl>
              <a:tblPr firstRow="1" firstCol="1" bandRow="1"/>
              <a:tblGrid>
                <a:gridCol w="8919690"/>
                <a:gridCol w="2650958"/>
              </a:tblGrid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Критерий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3" marR="45173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Результат мониторинга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3" marR="45173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266700" lvl="0" indent="-2667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ru-RU" sz="1800" dirty="0" smtClean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AutoNum type="arabicPeriod" startAt="2"/>
                      </a:pPr>
                      <a:r>
                        <a:rPr lang="ru-RU" sz="1800" dirty="0" smtClean="0">
                          <a:effectLst/>
                        </a:rPr>
                        <a:t>Соответствие </a:t>
                      </a:r>
                      <a:r>
                        <a:rPr lang="ru-RU" sz="1800" dirty="0">
                          <a:effectLst/>
                        </a:rPr>
                        <a:t>информации данным из раздела «Сведения об образовательной организации», а также целям образовательной деятельности общеобразовательной организации и содержанию функционирования центра образования «Точка роста</a:t>
                      </a:r>
                      <a:r>
                        <a:rPr lang="ru-RU" sz="1800" dirty="0" smtClean="0">
                          <a:effectLst/>
                        </a:rPr>
                        <a:t>»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3" marR="45173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3" marR="45173" marT="0" marB="0"/>
                </a:tc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AutoNum type="arabicPeriod" startAt="3"/>
                      </a:pPr>
                      <a:endParaRPr lang="ru-RU" sz="1800" dirty="0" smtClean="0">
                        <a:effectLst/>
                      </a:endParaRPr>
                    </a:p>
                    <a:p>
                      <a:pPr marL="34290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AutoNum type="arabicPeriod" startAt="3"/>
                      </a:pPr>
                      <a:r>
                        <a:rPr lang="ru-RU" sz="1800" dirty="0" smtClean="0">
                          <a:effectLst/>
                        </a:rPr>
                        <a:t>Регулярное </a:t>
                      </a:r>
                      <a:r>
                        <a:rPr lang="ru-RU" sz="1800" dirty="0">
                          <a:effectLst/>
                        </a:rPr>
                        <a:t>обновление </a:t>
                      </a:r>
                      <a:r>
                        <a:rPr lang="ru-RU" sz="1800" dirty="0" smtClean="0">
                          <a:effectLst/>
                        </a:rPr>
                        <a:t>информации</a:t>
                      </a:r>
                    </a:p>
                    <a:p>
                      <a:pPr marL="34290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AutoNum type="arabicPeriod" startAt="3"/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3" marR="45173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3" marR="45173" marT="0" marB="0"/>
                </a:tc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AutoNum type="arabicPeriod" startAt="4"/>
                      </a:pPr>
                      <a:endParaRPr lang="ru-RU" sz="1800" dirty="0" smtClean="0">
                        <a:effectLst/>
                      </a:endParaRPr>
                    </a:p>
                    <a:p>
                      <a:pPr marL="34290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AutoNum type="arabicPeriod" startAt="4"/>
                      </a:pPr>
                      <a:r>
                        <a:rPr lang="ru-RU" sz="1800" dirty="0" smtClean="0">
                          <a:effectLst/>
                        </a:rPr>
                        <a:t>Понятная </a:t>
                      </a:r>
                      <a:r>
                        <a:rPr lang="ru-RU" sz="1800" dirty="0">
                          <a:effectLst/>
                        </a:rPr>
                        <a:t>для использования </a:t>
                      </a:r>
                      <a:r>
                        <a:rPr lang="ru-RU" sz="1800" dirty="0" smtClean="0">
                          <a:effectLst/>
                        </a:rPr>
                        <a:t>навигация</a:t>
                      </a:r>
                    </a:p>
                    <a:p>
                      <a:pPr marL="34290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AutoNum type="arabicPeriod" startAt="4"/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3" marR="45173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3" marR="45173" marT="0" marB="0"/>
                </a:tc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AutoNum type="arabicPeriod" startAt="5"/>
                      </a:pPr>
                      <a:endParaRPr lang="ru-RU" sz="1800" dirty="0" smtClean="0">
                        <a:effectLst/>
                      </a:endParaRPr>
                    </a:p>
                    <a:p>
                      <a:pPr marL="34290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AutoNum type="arabicPeriod" startAt="5"/>
                      </a:pPr>
                      <a:r>
                        <a:rPr lang="ru-RU" sz="1800" dirty="0" smtClean="0">
                          <a:effectLst/>
                        </a:rPr>
                        <a:t>Активность </a:t>
                      </a:r>
                      <a:r>
                        <a:rPr lang="ru-RU" sz="1800" dirty="0">
                          <a:effectLst/>
                        </a:rPr>
                        <a:t>ссылок и подразделов, а также отсутствие ссылок на неработающие и запрещенные </a:t>
                      </a:r>
                      <a:r>
                        <a:rPr lang="ru-RU" sz="1800" dirty="0" smtClean="0">
                          <a:effectLst/>
                        </a:rPr>
                        <a:t>Интернет-ресурсы</a:t>
                      </a:r>
                    </a:p>
                    <a:p>
                      <a:pPr marL="34290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AutoNum type="arabicPeriod" startAt="5"/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3" marR="45173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3" marR="4517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84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317408" y="233876"/>
            <a:ext cx="10717573" cy="75247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dirty="0">
                <a:latin typeface="Bookman Old Style" panose="02050604050505020204" pitchFamily="18" charset="0"/>
                <a:ea typeface="+mn-ea"/>
                <a:cs typeface="+mn-cs"/>
              </a:rPr>
              <a:t>Кузбасский региональный институт повышения квалификации </a:t>
            </a:r>
            <a:br>
              <a:rPr lang="ru-RU" sz="1800" dirty="0">
                <a:latin typeface="Bookman Old Style" panose="02050604050505020204" pitchFamily="18" charset="0"/>
                <a:ea typeface="+mn-ea"/>
                <a:cs typeface="+mn-cs"/>
              </a:rPr>
            </a:br>
            <a:r>
              <a:rPr lang="ru-RU" sz="1800" dirty="0">
                <a:latin typeface="Bookman Old Style" panose="02050604050505020204" pitchFamily="18" charset="0"/>
                <a:ea typeface="+mn-ea"/>
                <a:cs typeface="+mn-cs"/>
              </a:rPr>
              <a:t>и переподготовки работников </a:t>
            </a:r>
            <a:r>
              <a:rPr lang="ru-RU" sz="1800" dirty="0" smtClean="0">
                <a:latin typeface="Bookman Old Style" panose="02050604050505020204" pitchFamily="18" charset="0"/>
                <a:ea typeface="+mn-ea"/>
                <a:cs typeface="+mn-cs"/>
              </a:rPr>
              <a:t>образования</a:t>
            </a:r>
            <a:br>
              <a:rPr lang="ru-RU" sz="1800" dirty="0" smtClean="0">
                <a:latin typeface="Bookman Old Style" panose="02050604050505020204" pitchFamily="18" charset="0"/>
                <a:ea typeface="+mn-ea"/>
                <a:cs typeface="+mn-cs"/>
              </a:rPr>
            </a:br>
            <a:r>
              <a:rPr lang="ru-RU" sz="1800" dirty="0" smtClean="0">
                <a:latin typeface="Bookman Old Style" panose="02050604050505020204" pitchFamily="18" charset="0"/>
              </a:rPr>
              <a:t>Отдел </a:t>
            </a:r>
            <a:r>
              <a:rPr lang="ru-RU" sz="1800" dirty="0">
                <a:latin typeface="Bookman Old Style" panose="02050604050505020204" pitchFamily="18" charset="0"/>
              </a:rPr>
              <a:t>развития инновационной инфраструктуры Национального проекта «Образование»</a:t>
            </a:r>
            <a:endParaRPr lang="ru-RU" sz="1800" dirty="0"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99545" y="2661220"/>
            <a:ext cx="66692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cap="all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Спасибо за внимание!</a:t>
            </a:r>
            <a:endParaRPr lang="ru-RU" sz="6000" cap="all" dirty="0">
              <a:solidFill>
                <a:srgbClr val="005DA2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1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Прямая соединительная линия 19"/>
          <p:cNvCxnSpPr/>
          <p:nvPr/>
        </p:nvCxnSpPr>
        <p:spPr>
          <a:xfrm>
            <a:off x="0" y="1239702"/>
            <a:ext cx="5357844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853588" y="1160921"/>
            <a:ext cx="8316000" cy="0"/>
          </a:xfrm>
          <a:prstGeom prst="line">
            <a:avLst/>
          </a:prstGeom>
          <a:ln w="12700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84" name="Picture 4" descr="https://static.tildacdn.com/tild3362-3938-4635-b861-393639343830/phot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68" y="1649796"/>
            <a:ext cx="4193235" cy="499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91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201909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Формирование специального раздела «Центр «Точка роста» на официальном сайте общеобразовательной организации (Извлечение)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5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42900" y="1426730"/>
            <a:ext cx="4108076" cy="5018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ru-RU" sz="2000" dirty="0">
                <a:latin typeface="Bookman Old Style" panose="02050604050505020204" pitchFamily="18" charset="0"/>
              </a:rPr>
              <a:t>На официальном сайте </a:t>
            </a:r>
            <a:r>
              <a:rPr lang="ru-RU" sz="2000" dirty="0" smtClean="0">
                <a:latin typeface="Bookman Old Style" panose="02050604050505020204" pitchFamily="18" charset="0"/>
              </a:rPr>
              <a:t>ОО не </a:t>
            </a:r>
            <a:r>
              <a:rPr lang="ru-RU" sz="2000" dirty="0">
                <a:latin typeface="Bookman Old Style" panose="02050604050505020204" pitchFamily="18" charset="0"/>
              </a:rPr>
              <a:t>позднее даты начала функционирования центра (</a:t>
            </a:r>
            <a:r>
              <a:rPr lang="ru-RU" sz="2000" dirty="0" smtClean="0">
                <a:latin typeface="Bookman Old Style" panose="02050604050505020204" pitchFamily="18" charset="0"/>
              </a:rPr>
              <a:t>не позднее </a:t>
            </a:r>
            <a:r>
              <a:rPr lang="ru-RU" sz="2000" dirty="0">
                <a:latin typeface="Bookman Old Style" panose="02050604050505020204" pitchFamily="18" charset="0"/>
              </a:rPr>
              <a:t>1 сентября года создания центра) создается раздел «Центр «</a:t>
            </a:r>
            <a:r>
              <a:rPr lang="ru-RU" sz="2000" dirty="0" smtClean="0">
                <a:latin typeface="Bookman Old Style" panose="02050604050505020204" pitchFamily="18" charset="0"/>
              </a:rPr>
              <a:t>Точка роста</a:t>
            </a:r>
            <a:r>
              <a:rPr lang="ru-RU" sz="2000" dirty="0">
                <a:latin typeface="Bookman Old Style" panose="02050604050505020204" pitchFamily="18" charset="0"/>
              </a:rPr>
              <a:t>». </a:t>
            </a:r>
            <a:endParaRPr lang="ru-RU" sz="2000" dirty="0" smtClean="0">
              <a:latin typeface="Bookman Old Style" panose="02050604050505020204" pitchFamily="18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ru-RU" sz="2000" dirty="0" smtClean="0">
                <a:latin typeface="Bookman Old Style" panose="02050604050505020204" pitchFamily="18" charset="0"/>
              </a:rPr>
              <a:t>Ссылка </a:t>
            </a:r>
            <a:r>
              <a:rPr lang="ru-RU" sz="2000" dirty="0">
                <a:latin typeface="Bookman Old Style" panose="02050604050505020204" pitchFamily="18" charset="0"/>
              </a:rPr>
              <a:t>на раздел размещается в главном меню </a:t>
            </a:r>
            <a:r>
              <a:rPr lang="ru-RU" sz="2000" dirty="0" smtClean="0">
                <a:latin typeface="Bookman Old Style" panose="02050604050505020204" pitchFamily="18" charset="0"/>
              </a:rPr>
              <a:t>сайта ОО и </a:t>
            </a:r>
            <a:r>
              <a:rPr lang="ru-RU" sz="2000" dirty="0">
                <a:latin typeface="Bookman Old Style" panose="02050604050505020204" pitchFamily="18" charset="0"/>
              </a:rPr>
              <a:t>должна быть видима при </a:t>
            </a:r>
            <a:r>
              <a:rPr lang="ru-RU" sz="2000" dirty="0" smtClean="0">
                <a:latin typeface="Bookman Old Style" panose="02050604050505020204" pitchFamily="18" charset="0"/>
              </a:rPr>
              <a:t>просмотре каждой </a:t>
            </a:r>
            <a:r>
              <a:rPr lang="ru-RU" sz="2000" dirty="0">
                <a:latin typeface="Bookman Old Style" panose="02050604050505020204" pitchFamily="18" charset="0"/>
              </a:rPr>
              <a:t>страницы</a:t>
            </a:r>
            <a:r>
              <a:rPr lang="ru-RU" sz="2000" dirty="0" smtClean="0">
                <a:latin typeface="Bookman Old Style" panose="02050604050505020204" pitchFamily="18" charset="0"/>
              </a:rPr>
              <a:t>.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ru-RU" sz="2000" dirty="0" smtClean="0">
                <a:latin typeface="Bookman Old Style" panose="02050604050505020204" pitchFamily="18" charset="0"/>
              </a:rPr>
              <a:t>Ссылка </a:t>
            </a:r>
            <a:r>
              <a:rPr lang="ru-RU" sz="2000" dirty="0">
                <a:latin typeface="Bookman Old Style" panose="02050604050505020204" pitchFamily="18" charset="0"/>
              </a:rPr>
              <a:t>не может являться вложенной в другие </a:t>
            </a:r>
            <a:r>
              <a:rPr lang="ru-RU" sz="2000" dirty="0" smtClean="0">
                <a:latin typeface="Bookman Old Style" panose="02050604050505020204" pitchFamily="18" charset="0"/>
              </a:rPr>
              <a:t>меню. </a:t>
            </a:r>
            <a:endParaRPr lang="ru-RU" sz="2000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" r="15567" b="2277"/>
          <a:stretch/>
        </p:blipFill>
        <p:spPr>
          <a:xfrm>
            <a:off x="4503952" y="1426731"/>
            <a:ext cx="7535648" cy="4824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593366" y="5744922"/>
            <a:ext cx="1188000" cy="319315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029200" y="6445155"/>
            <a:ext cx="677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размещения раздела </a:t>
            </a:r>
            <a:r>
              <a:rPr lang="ru-RU" b="1" dirty="0">
                <a:solidFill>
                  <a:srgbClr val="005DA2"/>
                </a:solidFill>
                <a:latin typeface="Bookman Old Style" panose="02050604050505020204" pitchFamily="18" charset="0"/>
              </a:rPr>
              <a:t>«Центр «Точка роста»</a:t>
            </a:r>
            <a:r>
              <a:rPr lang="ru-RU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 </a:t>
            </a:r>
            <a:endParaRPr lang="ru-RU" b="1" dirty="0">
              <a:solidFill>
                <a:srgbClr val="005DA2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трелка вверх 4"/>
          <p:cNvSpPr/>
          <p:nvPr/>
        </p:nvSpPr>
        <p:spPr>
          <a:xfrm rot="-3300000">
            <a:off x="6097857" y="5779496"/>
            <a:ext cx="280104" cy="70023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97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229917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Структура раздела «Центр «Точка роста» на сайте общеобразовательной организации (Извлечение)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2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42900" y="1495472"/>
            <a:ext cx="11506200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altLang="ru-RU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Структуру раздела «Центр «Точка роста» на сайте ОО рекомендуется определить следующим образом:</a:t>
            </a:r>
          </a:p>
          <a:p>
            <a:pPr marL="285750" lvl="0" indent="-2857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</a:pPr>
            <a:r>
              <a:rPr lang="ru-RU" altLang="ru-RU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Общая информация о центре «Точка роста»;</a:t>
            </a:r>
            <a:endParaRPr lang="ru-RU" altLang="ru-RU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L="285750" lvl="0" indent="-2857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anose="02050604050505020204" pitchFamily="18" charset="0"/>
                <a:cs typeface="Times New Roman" panose="02020603050405020304" pitchFamily="18" charset="0"/>
              </a:rPr>
              <a:t>Документы;</a:t>
            </a:r>
          </a:p>
          <a:p>
            <a:pPr marL="285750" lvl="0" indent="-2857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anose="02050604050505020204" pitchFamily="18" charset="0"/>
                <a:cs typeface="Times New Roman" panose="02020603050405020304" pitchFamily="18" charset="0"/>
              </a:rPr>
              <a:t>Образовательные программы;</a:t>
            </a:r>
          </a:p>
          <a:p>
            <a:pPr marL="285750" lvl="0" indent="-2857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anose="02050604050505020204" pitchFamily="18" charset="0"/>
                <a:cs typeface="Times New Roman" panose="02020603050405020304" pitchFamily="18" charset="0"/>
              </a:rPr>
              <a:t>Педагоги;</a:t>
            </a:r>
          </a:p>
          <a:p>
            <a:pPr marL="285750" lvl="0" indent="-2857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anose="02050604050505020204" pitchFamily="18" charset="0"/>
                <a:cs typeface="Times New Roman" panose="02020603050405020304" pitchFamily="18" charset="0"/>
              </a:rPr>
              <a:t>Материально-техническая база;</a:t>
            </a:r>
          </a:p>
          <a:p>
            <a:pPr marL="285750" lvl="0" indent="-2857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anose="02050604050505020204" pitchFamily="18" charset="0"/>
                <a:cs typeface="Times New Roman" panose="02020603050405020304" pitchFamily="18" charset="0"/>
              </a:rPr>
              <a:t>Режим занятий;</a:t>
            </a:r>
          </a:p>
          <a:p>
            <a:pPr marL="285750" lvl="0" indent="-2857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anose="02050604050505020204" pitchFamily="18" charset="0"/>
                <a:cs typeface="Times New Roman" panose="02020603050405020304" pitchFamily="18" charset="0"/>
              </a:rPr>
              <a:t>Мероприятия;</a:t>
            </a:r>
          </a:p>
          <a:p>
            <a:pPr marL="285750" lvl="0" indent="-2857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anose="02050604050505020204" pitchFamily="18" charset="0"/>
                <a:cs typeface="Times New Roman" panose="02020603050405020304" pitchFamily="18" charset="0"/>
              </a:rPr>
              <a:t>Дополнительная информация;</a:t>
            </a:r>
          </a:p>
          <a:p>
            <a:pPr marL="285750" lvl="0" indent="-28575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anose="02050604050505020204" pitchFamily="18" charset="0"/>
                <a:cs typeface="Times New Roman" panose="02020603050405020304" pitchFamily="18" charset="0"/>
              </a:rPr>
              <a:t>Обратная связь (контакты, социальные сети).</a:t>
            </a:r>
          </a:p>
          <a:p>
            <a:pPr lvl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anose="02050604050505020204" pitchFamily="18" charset="0"/>
                <a:cs typeface="Times New Roman" panose="02020603050405020304" pitchFamily="18" charset="0"/>
              </a:rPr>
              <a:t>Наполнение указанной структуры контентом необходимо осуществлять с учетом требований нормативных документов, положений Рекомендаций, а также запросов участников образовательных отношений и иных заинтересованных потребителей информации сайта общеобразовательной</a:t>
            </a:r>
            <a:r>
              <a:rPr kumimoji="0" lang="ru-RU" altLang="ru-RU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anose="02050604050505020204" pitchFamily="18" charset="0"/>
                <a:cs typeface="Times New Roman" panose="02020603050405020304" pitchFamily="18" charset="0"/>
              </a:rPr>
              <a:t>организации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426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370841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оформления структуры раздела «Центр «Точка роста» на сайте общеобразовательной организации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2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t="4395" r="-275"/>
          <a:stretch/>
        </p:blipFill>
        <p:spPr>
          <a:xfrm>
            <a:off x="1682881" y="1426730"/>
            <a:ext cx="9190105" cy="5476323"/>
          </a:xfrm>
          <a:prstGeom prst="rect">
            <a:avLst/>
          </a:prstGeom>
        </p:spPr>
      </p:pic>
      <p:pic>
        <p:nvPicPr>
          <p:cNvPr id="8" name="Picture 4" descr="original-file-svg-file-nominally-550-400-pixels-file-siz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719" y="4285914"/>
            <a:ext cx="489610" cy="3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08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370841" y="165134"/>
            <a:ext cx="10809683" cy="7524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1" dirty="0" smtClean="0">
                <a:solidFill>
                  <a:srgbClr val="005DA2"/>
                </a:solidFill>
                <a:latin typeface="Bookman Old Style" panose="02050604050505020204" pitchFamily="18" charset="0"/>
              </a:rPr>
              <a:t>Пример оформления структуры раздела «Центр «Точка роста» на сайте общеобразовательной организации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/>
          </p:nvPr>
        </p:nvGraphicFramePr>
        <p:xfrm>
          <a:off x="81888" y="56147"/>
          <a:ext cx="957529" cy="10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6" r:id="rId4" imgW="2373120" imgH="2575080" progId="CorelDraw.Graphic.16">
                  <p:embed/>
                </p:oleObj>
              </mc:Choice>
              <mc:Fallback>
                <p:oleObj r:id="rId4" imgW="2373120" imgH="257508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88" y="56147"/>
                        <a:ext cx="957529" cy="104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16277" y="1240911"/>
            <a:ext cx="5171089" cy="0"/>
          </a:xfrm>
          <a:prstGeom prst="line">
            <a:avLst/>
          </a:prstGeom>
          <a:ln w="149225">
            <a:solidFill>
              <a:srgbClr val="006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864524" y="1172169"/>
            <a:ext cx="8316000" cy="0"/>
          </a:xfrm>
          <a:prstGeom prst="line">
            <a:avLst/>
          </a:prstGeom>
          <a:ln w="127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-1" r="382"/>
          <a:stretch/>
        </p:blipFill>
        <p:spPr>
          <a:xfrm>
            <a:off x="1715238" y="1346048"/>
            <a:ext cx="8688499" cy="5451085"/>
          </a:xfrm>
          <a:prstGeom prst="rect">
            <a:avLst/>
          </a:prstGeom>
        </p:spPr>
      </p:pic>
      <p:pic>
        <p:nvPicPr>
          <p:cNvPr id="8" name="Picture 4" descr="original-file-svg-file-nominally-550-400-pixels-file-siz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229" y="3213012"/>
            <a:ext cx="489610" cy="3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01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2323</TotalTime>
  <Words>2820</Words>
  <Application>Microsoft Office PowerPoint</Application>
  <PresentationFormat>Широкоэкранный</PresentationFormat>
  <Paragraphs>380</Paragraphs>
  <Slides>52</Slides>
  <Notes>50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1" baseType="lpstr">
      <vt:lpstr>Arial</vt:lpstr>
      <vt:lpstr>Bookman Old Style</vt:lpstr>
      <vt:lpstr>Calibri</vt:lpstr>
      <vt:lpstr>Calibri Light</vt:lpstr>
      <vt:lpstr>Symbol</vt:lpstr>
      <vt:lpstr>Times New Roman</vt:lpstr>
      <vt:lpstr>Wingdings</vt:lpstr>
      <vt:lpstr>Тема Office</vt:lpstr>
      <vt:lpstr>CorelDraw.Graphic.16</vt:lpstr>
      <vt:lpstr>Кузбасский региональный институт повышения квалификации  и переподготовки работников образования</vt:lpstr>
      <vt:lpstr>Презентация PowerPoint</vt:lpstr>
      <vt:lpstr>Презентация PowerPoint</vt:lpstr>
      <vt:lpstr>Методические указания по формированию специальных разделов на официальных сайтах ОО, на базе которых создаются центры образования «Точка роста» (Извлечение)</vt:lpstr>
      <vt:lpstr>Методические указания по формированию специальных разделов на официальных сайтах ОО, на базе которых создаются центры образования «Точка роста» (Извлечение)</vt:lpstr>
      <vt:lpstr>Формирование специального раздела «Центр «Точка роста» на официальном сайте общеобразовательной организации (Извлечение)</vt:lpstr>
      <vt:lpstr>Структура раздела «Центр «Точка роста» на сайте общеобразовательной организации (Извлечение)</vt:lpstr>
      <vt:lpstr>Пример оформления структуры раздела «Центр «Точка роста» на сайте общеобразовательной организации</vt:lpstr>
      <vt:lpstr>Пример оформления структуры раздела «Центр «Точка роста» на сайте общеобразовательной организации</vt:lpstr>
      <vt:lpstr>Пример оформления структуры раздела «Центр «Точка роста» на сайте общеобразовательной организации</vt:lpstr>
      <vt:lpstr>Пример оформления структуры раздела «Центр «Точка роста» на сайте общеобразовательной организации</vt:lpstr>
      <vt:lpstr>Подраздел «Общая информация о центре «Точка роста» (Извлечение)</vt:lpstr>
      <vt:lpstr>Пример подраздела «Общая информация о центре «Точка роста» (Часть I)</vt:lpstr>
      <vt:lpstr>Пример подраздела «Общая информация о центре «Точка роста» (Часть II)</vt:lpstr>
      <vt:lpstr>Пример подраздела «Общая информация о центре «Точка роста» (Часть III)</vt:lpstr>
      <vt:lpstr>Пример подраздела «Общая информация о центре «Точка роста» (Часть IV)</vt:lpstr>
      <vt:lpstr>Пример подраздела «Общая информация о центре «Точка роста» (Часть V)</vt:lpstr>
      <vt:lpstr>Пример подраздела «Общая информация о центре «Точка роста» (Часть VI)</vt:lpstr>
      <vt:lpstr>Пример подраздела «Общая информация о центре «Точка роста» (Часть VI)</vt:lpstr>
      <vt:lpstr>Подраздел «Документы» (Извлечение)</vt:lpstr>
      <vt:lpstr>Пример подраздела «Документы» </vt:lpstr>
      <vt:lpstr>Пример подраздела «Документы» </vt:lpstr>
      <vt:lpstr>Пример подраздела «Документы» </vt:lpstr>
      <vt:lpstr>Пример подраздела «Документы» </vt:lpstr>
      <vt:lpstr>Подраздел «Образовательные программы» (Извлечение)</vt:lpstr>
      <vt:lpstr>Пример подраздела «Образовательные программы» (Извлечение)</vt:lpstr>
      <vt:lpstr>Пример подраздела «Образовательные программы» (Извлечение)</vt:lpstr>
      <vt:lpstr>Подраздел «Педагоги»</vt:lpstr>
      <vt:lpstr>Пример подраздела «Педагоги»</vt:lpstr>
      <vt:lpstr>Подраздел «Материально-техническая база»</vt:lpstr>
      <vt:lpstr>Пример подраздела «Материально-техническая база»</vt:lpstr>
      <vt:lpstr>Пример подраздела «Материально-техническая база»</vt:lpstr>
      <vt:lpstr>Пример подраздела «Материально-техническая база»</vt:lpstr>
      <vt:lpstr>Пример подраздела «Материально-техническая база»</vt:lpstr>
      <vt:lpstr>Пример подраздела «Материально-техническая база»</vt:lpstr>
      <vt:lpstr>Подраздел «Режим занятий»</vt:lpstr>
      <vt:lpstr>Пример подраздела «Режим занятий»</vt:lpstr>
      <vt:lpstr>Пример подраздела «Режим занятий»</vt:lpstr>
      <vt:lpstr>Подраздел «Мероприятия»</vt:lpstr>
      <vt:lpstr>Пример подраздела «Мероприятия»</vt:lpstr>
      <vt:lpstr>Подраздел «Дополнительная информация»</vt:lpstr>
      <vt:lpstr>Пример подраздела «Дополнительная информация»</vt:lpstr>
      <vt:lpstr>Пример подраздела «Дополнительная информация»</vt:lpstr>
      <vt:lpstr>Пример подраздела «Дополнительная информация»</vt:lpstr>
      <vt:lpstr>Пример подраздела «Дополнительная информация»</vt:lpstr>
      <vt:lpstr>Подраздел «Обратная связь (контакты)»</vt:lpstr>
      <vt:lpstr>Пример подраздела «Обратная связь (контакты)»</vt:lpstr>
      <vt:lpstr>Дополнительный подраздел «Галерея»</vt:lpstr>
      <vt:lpstr>Таблица для мониторинга официальных сайтах ОО, на базе которых созданы центры образования «Точка роста» </vt:lpstr>
      <vt:lpstr>Таблица для мониторинга официальных сайтах ОО, на базе которых созданы центры образования «Точка роста» </vt:lpstr>
      <vt:lpstr>Таблица для мониторинга официальных сайтах ОО, на базе которых созданы центры образования «Точка роста» </vt:lpstr>
      <vt:lpstr>Кузбасский региональный институт повышения квалификации  и переподготовки работников образования Отдел развития инновационной инфраструктуры Национального проекта «Образование»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Кузбасский региональный институт повышения квалификации  и переподготовки работников образования Центр управления проектами</dc:title>
  <dc:creator>k206</dc:creator>
  <cp:lastModifiedBy>k206</cp:lastModifiedBy>
  <cp:revision>157</cp:revision>
  <cp:lastPrinted>2022-09-04T02:11:58Z</cp:lastPrinted>
  <dcterms:created xsi:type="dcterms:W3CDTF">2022-04-01T00:45:05Z</dcterms:created>
  <dcterms:modified xsi:type="dcterms:W3CDTF">2023-04-11T00:41:20Z</dcterms:modified>
</cp:coreProperties>
</file>